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25"/>
  </p:notesMasterIdLst>
  <p:sldIdLst>
    <p:sldId id="278" r:id="rId2"/>
    <p:sldId id="659" r:id="rId3"/>
    <p:sldId id="660" r:id="rId4"/>
    <p:sldId id="663" r:id="rId5"/>
    <p:sldId id="684" r:id="rId6"/>
    <p:sldId id="666" r:id="rId7"/>
    <p:sldId id="671" r:id="rId8"/>
    <p:sldId id="668" r:id="rId9"/>
    <p:sldId id="685" r:id="rId10"/>
    <p:sldId id="669" r:id="rId11"/>
    <p:sldId id="693" r:id="rId12"/>
    <p:sldId id="672" r:id="rId13"/>
    <p:sldId id="673" r:id="rId14"/>
    <p:sldId id="677" r:id="rId15"/>
    <p:sldId id="682" r:id="rId16"/>
    <p:sldId id="686" r:id="rId17"/>
    <p:sldId id="687" r:id="rId18"/>
    <p:sldId id="688" r:id="rId19"/>
    <p:sldId id="691" r:id="rId20"/>
    <p:sldId id="690" r:id="rId21"/>
    <p:sldId id="692" r:id="rId22"/>
    <p:sldId id="680" r:id="rId23"/>
    <p:sldId id="69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Onyango" initials="BO" lastIdx="2" clrIdx="0">
    <p:extLst>
      <p:ext uri="{19B8F6BF-5375-455C-9EA6-DF929625EA0E}">
        <p15:presenceInfo xmlns:p15="http://schemas.microsoft.com/office/powerpoint/2012/main" userId="S::bernard.onyango@afidep.org::8b4e4725-927a-4ca2-a91f-a21b8a688464" providerId="AD"/>
      </p:ext>
    </p:extLst>
  </p:cmAuthor>
  <p:cmAuthor id="2" name="Tess McLoud" initials="TM" lastIdx="10" clrIdx="1">
    <p:extLst>
      <p:ext uri="{19B8F6BF-5375-455C-9EA6-DF929625EA0E}">
        <p15:presenceInfo xmlns:p15="http://schemas.microsoft.com/office/powerpoint/2012/main" userId="S::Tmcloud@prb.org::e714b5d9-5a66-4eb5-878d-3b4ebaf11507" providerId="AD"/>
      </p:ext>
    </p:extLst>
  </p:cmAuthor>
  <p:cmAuthor id="3" name="Kristen Patterson" initials="KP" lastIdx="15" clrIdx="2">
    <p:extLst>
      <p:ext uri="{19B8F6BF-5375-455C-9EA6-DF929625EA0E}">
        <p15:presenceInfo xmlns:p15="http://schemas.microsoft.com/office/powerpoint/2012/main" userId="S::kpatterson@prb.org::cb54d14e-c9d0-4458-99ee-1dbee43964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9"/>
    <p:restoredTop sz="89676" autoAdjust="0"/>
  </p:normalViewPr>
  <p:slideViewPr>
    <p:cSldViewPr snapToGrid="0" snapToObjects="1">
      <p:cViewPr varScale="1">
        <p:scale>
          <a:sx n="105" d="100"/>
          <a:sy n="105" d="100"/>
        </p:scale>
        <p:origin x="12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14361-F2DC-A942-AFD4-1AB6180162D4}" type="datetimeFigureOut">
              <a:rPr lang="en-US" smtClean="0"/>
              <a:t>5/6/21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5C24B-62C4-1A4D-97F7-D2C66017211C}" type="slidenum">
              <a:rPr lang="en-US" smtClean="0"/>
              <a:t>‹#›</a:t>
            </a:fld>
            <a:endParaRPr lang="en-US" dirty="0"/>
          </a:p>
        </p:txBody>
      </p:sp>
    </p:spTree>
    <p:extLst>
      <p:ext uri="{BB962C8B-B14F-4D97-AF65-F5344CB8AC3E}">
        <p14:creationId xmlns:p14="http://schemas.microsoft.com/office/powerpoint/2010/main" val="4094587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5C24B-62C4-1A4D-97F7-D2C66017211C}" type="slidenum">
              <a:rPr lang="en-US" smtClean="0"/>
              <a:t>1</a:t>
            </a:fld>
            <a:endParaRPr lang="en-US" dirty="0"/>
          </a:p>
        </p:txBody>
      </p:sp>
    </p:spTree>
    <p:extLst>
      <p:ext uri="{BB962C8B-B14F-4D97-AF65-F5344CB8AC3E}">
        <p14:creationId xmlns:p14="http://schemas.microsoft.com/office/powerpoint/2010/main" val="165905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230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With the unknown consequences of the pandemic looming, and numbers of cases and deaths spiking, first in China, then Europe and North America, governments in Africa started to take serious measures to control the pandemic between March and April, 2020. </a:t>
            </a:r>
          </a:p>
          <a:p>
            <a:pPr marL="171450" marR="0" lvl="0" indent="-171450" algn="l" defTabSz="9230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Some of the most stringent measures have since been relaxed or halted as the situation seemed to get under control while others have been re-introduced with the threat of a second wave of the pandemic. </a:t>
            </a: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10</a:t>
            </a:fld>
            <a:endParaRPr lang="en-US" altLang="en-US" dirty="0"/>
          </a:p>
        </p:txBody>
      </p:sp>
    </p:spTree>
    <p:extLst>
      <p:ext uri="{BB962C8B-B14F-4D97-AF65-F5344CB8AC3E}">
        <p14:creationId xmlns:p14="http://schemas.microsoft.com/office/powerpoint/2010/main" val="2941197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11</a:t>
            </a:fld>
            <a:endParaRPr lang="en-US" altLang="en-US" dirty="0"/>
          </a:p>
        </p:txBody>
      </p:sp>
    </p:spTree>
    <p:extLst>
      <p:ext uri="{BB962C8B-B14F-4D97-AF65-F5344CB8AC3E}">
        <p14:creationId xmlns:p14="http://schemas.microsoft.com/office/powerpoint/2010/main" val="3448289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12</a:t>
            </a:fld>
            <a:endParaRPr lang="en-US" altLang="en-US" dirty="0"/>
          </a:p>
        </p:txBody>
      </p:sp>
    </p:spTree>
    <p:extLst>
      <p:ext uri="{BB962C8B-B14F-4D97-AF65-F5344CB8AC3E}">
        <p14:creationId xmlns:p14="http://schemas.microsoft.com/office/powerpoint/2010/main" val="1805533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GB" sz="1200" kern="1200" dirty="0">
                <a:solidFill>
                  <a:schemeClr val="tx1"/>
                </a:solidFill>
                <a:effectLst/>
                <a:latin typeface="+mn-lt"/>
                <a:ea typeface="+mn-ea"/>
                <a:cs typeface="+mn-cs"/>
              </a:rPr>
              <a:t>The consequences of closure of schools and other training institutions have notable potential to undermine the development of human capital required to harness the demographic dividend. Not only will there be long-term impact on learning outcomes but it is very likely that a lot of young people will indefinitely drop out from the education system</a:t>
            </a:r>
            <a:r>
              <a:rPr lang="en-US" dirty="0">
                <a:effectLst/>
              </a:rPr>
              <a:t> </a:t>
            </a: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13</a:t>
            </a:fld>
            <a:endParaRPr lang="en-US" altLang="en-US" dirty="0"/>
          </a:p>
        </p:txBody>
      </p:sp>
    </p:spTree>
    <p:extLst>
      <p:ext uri="{BB962C8B-B14F-4D97-AF65-F5344CB8AC3E}">
        <p14:creationId xmlns:p14="http://schemas.microsoft.com/office/powerpoint/2010/main" val="1554655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GB" sz="1200" kern="1200" dirty="0">
                <a:solidFill>
                  <a:schemeClr val="tx1"/>
                </a:solidFill>
                <a:effectLst/>
                <a:latin typeface="+mn-lt"/>
                <a:ea typeface="+mn-ea"/>
                <a:cs typeface="+mn-cs"/>
              </a:rPr>
              <a:t>Data from Stats SA show for example that 2.8 million jobs lost between February and April 2020 had not returned by June.  Moreover, impact of the loss in employment was felt most by poor, rural, female, unskilled and less experienced persons (Figure 6). The poorest 50% of workers and manual laborers for example, were </a:t>
            </a:r>
            <a:r>
              <a:rPr lang="en-US" sz="1200" kern="1200" dirty="0">
                <a:solidFill>
                  <a:schemeClr val="tx1"/>
                </a:solidFill>
                <a:effectLst/>
                <a:latin typeface="+mn-lt"/>
                <a:ea typeface="+mn-ea"/>
                <a:cs typeface="+mn-cs"/>
              </a:rPr>
              <a:t>ten times more likely (31% net loss) to lose their job between February and June compared to the richest 25% of workers (3% net loss). Informal workers were twice as likely to lose their jobs (14%) compared to formal sector workers (7%). </a:t>
            </a: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14</a:t>
            </a:fld>
            <a:endParaRPr lang="en-US" altLang="en-US" dirty="0"/>
          </a:p>
        </p:txBody>
      </p:sp>
    </p:spTree>
    <p:extLst>
      <p:ext uri="{BB962C8B-B14F-4D97-AF65-F5344CB8AC3E}">
        <p14:creationId xmlns:p14="http://schemas.microsoft.com/office/powerpoint/2010/main" val="3204322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15</a:t>
            </a:fld>
            <a:endParaRPr lang="en-US" altLang="en-US" dirty="0"/>
          </a:p>
        </p:txBody>
      </p:sp>
    </p:spTree>
    <p:extLst>
      <p:ext uri="{BB962C8B-B14F-4D97-AF65-F5344CB8AC3E}">
        <p14:creationId xmlns:p14="http://schemas.microsoft.com/office/powerpoint/2010/main" val="1543011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16</a:t>
            </a:fld>
            <a:endParaRPr lang="en-US" altLang="en-US" dirty="0"/>
          </a:p>
        </p:txBody>
      </p:sp>
    </p:spTree>
    <p:extLst>
      <p:ext uri="{BB962C8B-B14F-4D97-AF65-F5344CB8AC3E}">
        <p14:creationId xmlns:p14="http://schemas.microsoft.com/office/powerpoint/2010/main" val="3231773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17</a:t>
            </a:fld>
            <a:endParaRPr lang="en-US" altLang="en-US" dirty="0"/>
          </a:p>
        </p:txBody>
      </p:sp>
    </p:spTree>
    <p:extLst>
      <p:ext uri="{BB962C8B-B14F-4D97-AF65-F5344CB8AC3E}">
        <p14:creationId xmlns:p14="http://schemas.microsoft.com/office/powerpoint/2010/main" val="2860728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18</a:t>
            </a:fld>
            <a:endParaRPr lang="en-US" altLang="en-US" dirty="0"/>
          </a:p>
        </p:txBody>
      </p:sp>
    </p:spTree>
    <p:extLst>
      <p:ext uri="{BB962C8B-B14F-4D97-AF65-F5344CB8AC3E}">
        <p14:creationId xmlns:p14="http://schemas.microsoft.com/office/powerpoint/2010/main" val="1882827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19</a:t>
            </a:fld>
            <a:endParaRPr lang="en-US" altLang="en-US" dirty="0"/>
          </a:p>
        </p:txBody>
      </p:sp>
    </p:spTree>
    <p:extLst>
      <p:ext uri="{BB962C8B-B14F-4D97-AF65-F5344CB8AC3E}">
        <p14:creationId xmlns:p14="http://schemas.microsoft.com/office/powerpoint/2010/main" val="212800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2</a:t>
            </a:fld>
            <a:endParaRPr lang="en-US" altLang="en-US" dirty="0"/>
          </a:p>
        </p:txBody>
      </p:sp>
    </p:spTree>
    <p:extLst>
      <p:ext uri="{BB962C8B-B14F-4D97-AF65-F5344CB8AC3E}">
        <p14:creationId xmlns:p14="http://schemas.microsoft.com/office/powerpoint/2010/main" val="2263707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20</a:t>
            </a:fld>
            <a:endParaRPr lang="en-US" altLang="en-US" dirty="0"/>
          </a:p>
        </p:txBody>
      </p:sp>
    </p:spTree>
    <p:extLst>
      <p:ext uri="{BB962C8B-B14F-4D97-AF65-F5344CB8AC3E}">
        <p14:creationId xmlns:p14="http://schemas.microsoft.com/office/powerpoint/2010/main" val="3202057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21</a:t>
            </a:fld>
            <a:endParaRPr lang="en-US" altLang="en-US" dirty="0"/>
          </a:p>
        </p:txBody>
      </p:sp>
    </p:spTree>
    <p:extLst>
      <p:ext uri="{BB962C8B-B14F-4D97-AF65-F5344CB8AC3E}">
        <p14:creationId xmlns:p14="http://schemas.microsoft.com/office/powerpoint/2010/main" val="926512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On the SRHR front, young girls have to be protected from dropping out of school since this is likely to lead to teenage pregnancies and child marriages that will curtail their future potential.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Women have been exposed to increased SGBV during this period and measures need to be put in place to protect and support them.</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Interventions using digital platforms, including digital learning have clearly illustrated the digital gender divide that will need to be addressed.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loss of employment has disproportionately affected the poor, youth and women who are more likely to be employed in the low-earning informal sector jobs with no social protection measures.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Noting that Africa has a youthful population, it would appear that COVID-19 has further deepened the existing barriers that have held them back from reaching their full potential and especially so in developing their human capital. If not addressed, this will probably be the biggest set-back from the pandemic on the continent’s ability to harness the demographic dividend. </a:t>
            </a: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22</a:t>
            </a:fld>
            <a:endParaRPr lang="en-US" altLang="en-US" dirty="0"/>
          </a:p>
        </p:txBody>
      </p:sp>
    </p:spTree>
    <p:extLst>
      <p:ext uri="{BB962C8B-B14F-4D97-AF65-F5344CB8AC3E}">
        <p14:creationId xmlns:p14="http://schemas.microsoft.com/office/powerpoint/2010/main" val="2715823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23</a:t>
            </a:fld>
            <a:endParaRPr lang="en-US" altLang="en-US" dirty="0"/>
          </a:p>
        </p:txBody>
      </p:sp>
    </p:spTree>
    <p:extLst>
      <p:ext uri="{BB962C8B-B14F-4D97-AF65-F5344CB8AC3E}">
        <p14:creationId xmlns:p14="http://schemas.microsoft.com/office/powerpoint/2010/main" val="282084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l">
              <a:spcBef>
                <a:spcPct val="0"/>
              </a:spcBef>
              <a:buFont typeface="Arial" panose="020B0604020202020204" pitchFamily="34" charset="0"/>
              <a:buChar char="•"/>
            </a:pPr>
            <a:r>
              <a:rPr lang="en-US" sz="3100" dirty="0">
                <a:latin typeface="Helvetica" pitchFamily="2" charset="0"/>
                <a:ea typeface="Verdana" pitchFamily="-109" charset="0"/>
                <a:cs typeface="Verdana" pitchFamily="-109" charset="0"/>
              </a:rPr>
              <a:t>It is the </a:t>
            </a:r>
            <a:r>
              <a:rPr lang="en-US" sz="3100" dirty="0">
                <a:solidFill>
                  <a:srgbClr val="000090"/>
                </a:solidFill>
                <a:latin typeface="Helvetica" pitchFamily="2" charset="0"/>
                <a:ea typeface="Verdana" pitchFamily="-109" charset="0"/>
                <a:cs typeface="Verdana" pitchFamily="-109" charset="0"/>
              </a:rPr>
              <a:t>economic benefit </a:t>
            </a:r>
            <a:r>
              <a:rPr lang="en-US" sz="3100" dirty="0">
                <a:latin typeface="Helvetica" pitchFamily="2" charset="0"/>
                <a:ea typeface="Verdana" pitchFamily="-109" charset="0"/>
                <a:cs typeface="Verdana" pitchFamily="-109" charset="0"/>
              </a:rPr>
              <a:t>arising from a </a:t>
            </a:r>
            <a:r>
              <a:rPr lang="en-US" sz="3100" dirty="0">
                <a:solidFill>
                  <a:srgbClr val="000090"/>
                </a:solidFill>
                <a:latin typeface="Helvetica" pitchFamily="2" charset="0"/>
                <a:ea typeface="Verdana" pitchFamily="-109" charset="0"/>
                <a:cs typeface="Verdana" pitchFamily="-109" charset="0"/>
              </a:rPr>
              <a:t>significant increase </a:t>
            </a:r>
            <a:r>
              <a:rPr lang="en-US" sz="3100" dirty="0">
                <a:latin typeface="Helvetica" pitchFamily="2" charset="0"/>
                <a:ea typeface="Verdana" pitchFamily="-109" charset="0"/>
                <a:cs typeface="Verdana" pitchFamily="-109" charset="0"/>
              </a:rPr>
              <a:t>in the ratio of </a:t>
            </a:r>
            <a:r>
              <a:rPr lang="en-US" sz="3100" dirty="0">
                <a:solidFill>
                  <a:srgbClr val="000090"/>
                </a:solidFill>
                <a:latin typeface="Helvetica" pitchFamily="2" charset="0"/>
                <a:ea typeface="Verdana" pitchFamily="-109" charset="0"/>
                <a:cs typeface="Verdana" pitchFamily="-109" charset="0"/>
              </a:rPr>
              <a:t>working-age adults </a:t>
            </a:r>
            <a:r>
              <a:rPr lang="en-US" sz="3100" dirty="0">
                <a:latin typeface="Helvetica" pitchFamily="2" charset="0"/>
                <a:ea typeface="Verdana" pitchFamily="-109" charset="0"/>
                <a:cs typeface="Verdana" pitchFamily="-109" charset="0"/>
              </a:rPr>
              <a:t>relative to young dependents.</a:t>
            </a:r>
          </a:p>
          <a:p>
            <a:pPr marL="741375" lvl="1" indent="-266700" algn="l">
              <a:spcBef>
                <a:spcPct val="0"/>
              </a:spcBef>
              <a:buFont typeface="Arial" pitchFamily="-109" charset="0"/>
              <a:buChar char="•"/>
            </a:pPr>
            <a:endParaRPr lang="en-US" sz="2600" dirty="0">
              <a:latin typeface="Helvetica" pitchFamily="2" charset="0"/>
              <a:ea typeface="Verdana" pitchFamily="-109" charset="0"/>
              <a:cs typeface="Verdana" pitchFamily="-109" charset="0"/>
            </a:endParaRPr>
          </a:p>
          <a:p>
            <a:pPr marL="931875" lvl="1" indent="-457200" algn="l">
              <a:spcBef>
                <a:spcPct val="0"/>
              </a:spcBef>
              <a:buFont typeface="Wingdings" pitchFamily="2" charset="2"/>
              <a:buChar char="ü"/>
            </a:pPr>
            <a:r>
              <a:rPr lang="en-US" sz="2600" dirty="0">
                <a:latin typeface="Helvetica" pitchFamily="2" charset="0"/>
                <a:ea typeface="Verdana" pitchFamily="-109" charset="0"/>
                <a:cs typeface="Verdana" pitchFamily="-109" charset="0"/>
              </a:rPr>
              <a:t>When </a:t>
            </a:r>
            <a:r>
              <a:rPr lang="en-US" sz="2600" dirty="0">
                <a:solidFill>
                  <a:srgbClr val="000090"/>
                </a:solidFill>
                <a:latin typeface="Helvetica" pitchFamily="2" charset="0"/>
                <a:ea typeface="Verdana" pitchFamily="-109" charset="0"/>
                <a:cs typeface="Verdana" pitchFamily="-109" charset="0"/>
              </a:rPr>
              <a:t>birth rates decline significantly</a:t>
            </a:r>
            <a:r>
              <a:rPr lang="en-US" sz="2600" dirty="0">
                <a:latin typeface="Helvetica" pitchFamily="2" charset="0"/>
                <a:ea typeface="Verdana" pitchFamily="-109" charset="0"/>
                <a:cs typeface="Verdana" pitchFamily="-109" charset="0"/>
              </a:rPr>
              <a:t>, the age structure shifts in favor of </a:t>
            </a:r>
            <a:r>
              <a:rPr lang="en-US" sz="2600" dirty="0">
                <a:solidFill>
                  <a:srgbClr val="000090"/>
                </a:solidFill>
                <a:latin typeface="Helvetica" pitchFamily="2" charset="0"/>
                <a:ea typeface="Verdana" pitchFamily="-109" charset="0"/>
                <a:cs typeface="Verdana" pitchFamily="-109" charset="0"/>
              </a:rPr>
              <a:t>more working-age adults</a:t>
            </a:r>
            <a:r>
              <a:rPr lang="en-US" sz="2600" dirty="0">
                <a:latin typeface="Helvetica" pitchFamily="2" charset="0"/>
                <a:ea typeface="Verdana" pitchFamily="-109" charset="0"/>
                <a:cs typeface="Verdana" pitchFamily="-109" charset="0"/>
              </a:rPr>
              <a:t>, which can help accelerate economic growth through </a:t>
            </a:r>
            <a:r>
              <a:rPr lang="en-US" sz="2600" dirty="0">
                <a:solidFill>
                  <a:srgbClr val="000090"/>
                </a:solidFill>
                <a:latin typeface="Helvetica" pitchFamily="2" charset="0"/>
                <a:ea typeface="Verdana" pitchFamily="-109" charset="0"/>
                <a:cs typeface="Verdana" pitchFamily="-109" charset="0"/>
              </a:rPr>
              <a:t>increased productivity</a:t>
            </a:r>
            <a:r>
              <a:rPr lang="en-US" sz="2600" dirty="0">
                <a:latin typeface="Helvetica" pitchFamily="2" charset="0"/>
                <a:ea typeface="Verdana" pitchFamily="-109" charset="0"/>
                <a:cs typeface="Verdana" pitchFamily="-109" charset="0"/>
              </a:rPr>
              <a:t>, </a:t>
            </a:r>
            <a:r>
              <a:rPr lang="en-US" sz="2600" dirty="0">
                <a:solidFill>
                  <a:srgbClr val="000090"/>
                </a:solidFill>
                <a:latin typeface="Helvetica" pitchFamily="2" charset="0"/>
                <a:ea typeface="Verdana" pitchFamily="-109" charset="0"/>
                <a:cs typeface="Verdana" pitchFamily="-109" charset="0"/>
              </a:rPr>
              <a:t>greater household savings</a:t>
            </a:r>
            <a:r>
              <a:rPr lang="en-US" sz="2600" dirty="0">
                <a:latin typeface="Helvetica" pitchFamily="2" charset="0"/>
                <a:ea typeface="Verdana" pitchFamily="-109" charset="0"/>
                <a:cs typeface="Verdana" pitchFamily="-109" charset="0"/>
              </a:rPr>
              <a:t>, and </a:t>
            </a:r>
            <a:r>
              <a:rPr lang="en-US" sz="2600" dirty="0">
                <a:solidFill>
                  <a:srgbClr val="000090"/>
                </a:solidFill>
                <a:latin typeface="Helvetica" pitchFamily="2" charset="0"/>
                <a:ea typeface="Verdana" pitchFamily="-109" charset="0"/>
                <a:cs typeface="Verdana" pitchFamily="-109" charset="0"/>
              </a:rPr>
              <a:t>lower costs for basic social services </a:t>
            </a:r>
            <a:r>
              <a:rPr lang="en-US" sz="2600" dirty="0">
                <a:latin typeface="Helvetica" pitchFamily="2" charset="0"/>
                <a:ea typeface="Verdana" pitchFamily="-109" charset="0"/>
                <a:cs typeface="Verdana" pitchFamily="-109" charset="0"/>
              </a:rPr>
              <a:t>provided to children</a:t>
            </a:r>
          </a:p>
          <a:p>
            <a:pPr marL="741375" lvl="1" indent="-266700" algn="l">
              <a:spcBef>
                <a:spcPct val="0"/>
              </a:spcBef>
              <a:buFont typeface="Arial" pitchFamily="-109" charset="0"/>
              <a:buChar char="•"/>
            </a:pPr>
            <a:endParaRPr lang="en-US" sz="2600" dirty="0">
              <a:latin typeface="Helvetica" pitchFamily="2" charset="0"/>
              <a:ea typeface="Verdana" pitchFamily="-109" charset="0"/>
              <a:cs typeface="Verdana" pitchFamily="-109" charset="0"/>
            </a:endParaRPr>
          </a:p>
          <a:p>
            <a:pPr marL="931875" lvl="1" indent="-457200" algn="l">
              <a:spcBef>
                <a:spcPct val="0"/>
              </a:spcBef>
              <a:buFont typeface="Wingdings" pitchFamily="2" charset="2"/>
              <a:buChar char="ü"/>
            </a:pPr>
            <a:r>
              <a:rPr lang="en-US" sz="2600" dirty="0">
                <a:latin typeface="Helvetica" pitchFamily="2" charset="0"/>
                <a:ea typeface="Verdana" pitchFamily="-109" charset="0"/>
                <a:cs typeface="Verdana" pitchFamily="-109" charset="0"/>
              </a:rPr>
              <a:t>The DD </a:t>
            </a:r>
            <a:r>
              <a:rPr lang="en-US" sz="2600" dirty="0">
                <a:solidFill>
                  <a:srgbClr val="000090"/>
                </a:solidFill>
                <a:latin typeface="Helvetica" pitchFamily="2" charset="0"/>
                <a:ea typeface="Verdana" pitchFamily="-109" charset="0"/>
                <a:cs typeface="Verdana" pitchFamily="-109" charset="0"/>
              </a:rPr>
              <a:t>is not guaranteed by the shift in age structure alone</a:t>
            </a:r>
            <a:r>
              <a:rPr lang="en-US" sz="2600" dirty="0">
                <a:latin typeface="Helvetica" pitchFamily="2" charset="0"/>
                <a:ea typeface="Verdana" pitchFamily="-109" charset="0"/>
                <a:cs typeface="Verdana" pitchFamily="-109" charset="0"/>
              </a:rPr>
              <a:t> but must be accompanied </a:t>
            </a:r>
            <a:r>
              <a:rPr lang="en-US" sz="2600" dirty="0">
                <a:solidFill>
                  <a:srgbClr val="000090"/>
                </a:solidFill>
                <a:latin typeface="Helvetica" pitchFamily="2" charset="0"/>
                <a:ea typeface="Verdana" pitchFamily="-109" charset="0"/>
                <a:cs typeface="Verdana" pitchFamily="-109" charset="0"/>
              </a:rPr>
              <a:t>by investments in human capital development (health; education and skills) and promoting an enabling environment that provides opportunities for decent jobs</a:t>
            </a:r>
            <a:endParaRPr lang="en-US" sz="2600" dirty="0">
              <a:latin typeface="Helvetica" pitchFamily="2" charset="0"/>
              <a:ea typeface="Verdana" pitchFamily="-109" charset="0"/>
              <a:cs typeface="Verdana" pitchFamily="-109" charset="0"/>
            </a:endParaRPr>
          </a:p>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3</a:t>
            </a:fld>
            <a:endParaRPr lang="en-US" altLang="en-US" dirty="0"/>
          </a:p>
        </p:txBody>
      </p:sp>
    </p:spTree>
    <p:extLst>
      <p:ext uri="{BB962C8B-B14F-4D97-AF65-F5344CB8AC3E}">
        <p14:creationId xmlns:p14="http://schemas.microsoft.com/office/powerpoint/2010/main" val="1385009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087" rtl="0" eaLnBrk="1" fontAlgn="auto" latinLnBrk="0" hangingPunct="1">
              <a:lnSpc>
                <a:spcPct val="100000"/>
              </a:lnSpc>
              <a:spcBef>
                <a:spcPts val="0"/>
              </a:spcBef>
              <a:spcAft>
                <a:spcPts val="0"/>
              </a:spcAft>
              <a:buClrTx/>
              <a:buSzTx/>
              <a:buFontTx/>
              <a:buNone/>
              <a:tabLst/>
              <a:defRPr/>
            </a:pPr>
            <a:r>
              <a:rPr lang="en-US" altLang="en-US" baseline="0" dirty="0">
                <a:latin typeface="Arial" panose="020B0604020202020204" pitchFamily="34" charset="0"/>
                <a:ea typeface="ＭＳ Ｐゴシック" panose="020B0600070205080204" pitchFamily="34" charset="-128"/>
              </a:rPr>
              <a:t>Five part webinar series </a:t>
            </a:r>
            <a:r>
              <a:rPr lang="en-US" altLang="en-US" sz="1200" baseline="0" dirty="0">
                <a:latin typeface="Helvetica" pitchFamily="2" charset="0"/>
                <a:ea typeface="ＭＳ Ｐゴシック" panose="020B0600070205080204" pitchFamily="34" charset="-128"/>
              </a:rPr>
              <a:t>t</a:t>
            </a:r>
            <a:r>
              <a:rPr lang="en-US" sz="1200" dirty="0">
                <a:latin typeface="Helvetica" pitchFamily="2" charset="0"/>
              </a:rPr>
              <a:t>o create a space for sharing a demographic perspective on the impacts of COVID-19  with partners on the continent, considering its implications for Africa to reach a demographic dividend and achieve the SDGs.</a:t>
            </a:r>
          </a:p>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4</a:t>
            </a:fld>
            <a:endParaRPr lang="en-US" altLang="en-US" dirty="0"/>
          </a:p>
        </p:txBody>
      </p:sp>
    </p:spTree>
    <p:extLst>
      <p:ext uri="{BB962C8B-B14F-4D97-AF65-F5344CB8AC3E}">
        <p14:creationId xmlns:p14="http://schemas.microsoft.com/office/powerpoint/2010/main" val="145107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5</a:t>
            </a:fld>
            <a:endParaRPr lang="en-US" altLang="en-US" dirty="0"/>
          </a:p>
        </p:txBody>
      </p:sp>
    </p:spTree>
    <p:extLst>
      <p:ext uri="{BB962C8B-B14F-4D97-AF65-F5344CB8AC3E}">
        <p14:creationId xmlns:p14="http://schemas.microsoft.com/office/powerpoint/2010/main" val="203164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6</a:t>
            </a:fld>
            <a:endParaRPr lang="en-US" altLang="en-US" dirty="0"/>
          </a:p>
        </p:txBody>
      </p:sp>
    </p:spTree>
    <p:extLst>
      <p:ext uri="{BB962C8B-B14F-4D97-AF65-F5344CB8AC3E}">
        <p14:creationId xmlns:p14="http://schemas.microsoft.com/office/powerpoint/2010/main" val="3322684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7</a:t>
            </a:fld>
            <a:endParaRPr lang="en-US" altLang="en-US" dirty="0"/>
          </a:p>
        </p:txBody>
      </p:sp>
    </p:spTree>
    <p:extLst>
      <p:ext uri="{BB962C8B-B14F-4D97-AF65-F5344CB8AC3E}">
        <p14:creationId xmlns:p14="http://schemas.microsoft.com/office/powerpoint/2010/main" val="1053319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lnSpc>
                <a:spcPct val="150000"/>
              </a:lnSpc>
              <a:buFont typeface="Arial" panose="020B0604020202020204" pitchFamily="34" charset="0"/>
              <a:buChar char="•"/>
            </a:pPr>
            <a:r>
              <a:rPr lang="en-GB" sz="2800" dirty="0">
                <a:latin typeface="Helvetica" pitchFamily="2" charset="0"/>
              </a:rPr>
              <a:t>Optimism and concern for Africa at the beginning</a:t>
            </a:r>
          </a:p>
          <a:p>
            <a:pPr marL="800100" lvl="1" indent="-342900" algn="l">
              <a:lnSpc>
                <a:spcPct val="150000"/>
              </a:lnSpc>
              <a:buFontTx/>
              <a:buChar char="-"/>
            </a:pPr>
            <a:r>
              <a:rPr lang="en-GB" sz="2400" dirty="0">
                <a:latin typeface="Helvetica" pitchFamily="2" charset="0"/>
              </a:rPr>
              <a:t>Would Africa’s relatively young population provide a protective shield?</a:t>
            </a:r>
          </a:p>
          <a:p>
            <a:pPr marL="800100" lvl="1" indent="-342900" algn="l">
              <a:lnSpc>
                <a:spcPct val="150000"/>
              </a:lnSpc>
              <a:buFontTx/>
              <a:buChar char="-"/>
            </a:pPr>
            <a:r>
              <a:rPr lang="en-GB" sz="2400" dirty="0">
                <a:latin typeface="Helvetica" pitchFamily="2" charset="0"/>
              </a:rPr>
              <a:t>Would higher prevalence of infectious diseases such as HIV/AIDS compared to other world regions put it at higher risk than the rest of the world?</a:t>
            </a:r>
          </a:p>
          <a:p>
            <a:pPr marL="800100" lvl="1" indent="-342900" algn="l">
              <a:lnSpc>
                <a:spcPct val="150000"/>
              </a:lnSpc>
              <a:buFontTx/>
              <a:buChar char="-"/>
            </a:pPr>
            <a:r>
              <a:rPr lang="en-GB" sz="2400" dirty="0">
                <a:latin typeface="Helvetica" pitchFamily="2" charset="0"/>
              </a:rPr>
              <a:t>Would weak health systems in the continent cope or be overwhelmed?</a:t>
            </a:r>
          </a:p>
          <a:p>
            <a:pPr marL="800100" lvl="1" indent="-342900" algn="l">
              <a:lnSpc>
                <a:spcPct val="150000"/>
              </a:lnSpc>
              <a:buFontTx/>
              <a:buChar char="-"/>
            </a:pPr>
            <a:r>
              <a:rPr lang="en-GB" sz="2400" dirty="0">
                <a:latin typeface="Helvetica" pitchFamily="2" charset="0"/>
              </a:rPr>
              <a:t>Will the climate have an impact?</a:t>
            </a:r>
            <a:r>
              <a:rPr lang="en-US" sz="2400" dirty="0">
                <a:latin typeface="Helvetica" pitchFamily="2" charset="0"/>
              </a:rPr>
              <a:t> </a:t>
            </a:r>
            <a:endParaRPr lang="en-GB" sz="2400" dirty="0">
              <a:latin typeface="Helvetica" pitchFamily="2" charset="0"/>
            </a:endParaRPr>
          </a:p>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8</a:t>
            </a:fld>
            <a:endParaRPr lang="en-US" altLang="en-US" dirty="0"/>
          </a:p>
        </p:txBody>
      </p:sp>
    </p:spTree>
    <p:extLst>
      <p:ext uri="{BB962C8B-B14F-4D97-AF65-F5344CB8AC3E}">
        <p14:creationId xmlns:p14="http://schemas.microsoft.com/office/powerpoint/2010/main" val="2665582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altLang="en-US" baseline="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46461E59-AEBB-47B2-B923-25FEB95E06DB}" type="slidenum">
              <a:rPr lang="en-US" altLang="en-US" smtClean="0"/>
              <a:pPr>
                <a:defRPr/>
              </a:pPr>
              <a:t>9</a:t>
            </a:fld>
            <a:endParaRPr lang="en-US" altLang="en-US" dirty="0"/>
          </a:p>
        </p:txBody>
      </p:sp>
    </p:spTree>
    <p:extLst>
      <p:ext uri="{BB962C8B-B14F-4D97-AF65-F5344CB8AC3E}">
        <p14:creationId xmlns:p14="http://schemas.microsoft.com/office/powerpoint/2010/main" val="588364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E4AC5-FF79-AD43-A684-F01E64124A97}"/>
              </a:ext>
            </a:extLst>
          </p:cNvPr>
          <p:cNvSpPr>
            <a:spLocks noGrp="1"/>
          </p:cNvSpPr>
          <p:nvPr>
            <p:ph type="ctrTitle"/>
          </p:nvPr>
        </p:nvSpPr>
        <p:spPr>
          <a:xfrm>
            <a:off x="1524000" y="190084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DEA0C5D-EF4F-EB47-8581-147D2A6173AE}"/>
              </a:ext>
            </a:extLst>
          </p:cNvPr>
          <p:cNvSpPr>
            <a:spLocks noGrp="1"/>
          </p:cNvSpPr>
          <p:nvPr>
            <p:ph type="subTitle" idx="1"/>
          </p:nvPr>
        </p:nvSpPr>
        <p:spPr>
          <a:xfrm>
            <a:off x="1524000" y="438051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4466AB0-9315-B045-9DDE-6630D653BDB3}"/>
              </a:ext>
            </a:extLst>
          </p:cNvPr>
          <p:cNvSpPr>
            <a:spLocks noGrp="1"/>
          </p:cNvSpPr>
          <p:nvPr>
            <p:ph type="dt" sz="half" idx="10"/>
          </p:nvPr>
        </p:nvSpPr>
        <p:spPr/>
        <p:txBody>
          <a:bodyPr/>
          <a:lstStyle/>
          <a:p>
            <a:fld id="{4BC3B1C5-6AF7-374E-B28A-85043AA1C7B0}" type="datetimeFigureOut">
              <a:rPr lang="en-US" smtClean="0"/>
              <a:t>5/6/21</a:t>
            </a:fld>
            <a:endParaRPr lang="en-US" dirty="0"/>
          </a:p>
        </p:txBody>
      </p:sp>
      <p:sp>
        <p:nvSpPr>
          <p:cNvPr id="5" name="Footer Placeholder 4">
            <a:extLst>
              <a:ext uri="{FF2B5EF4-FFF2-40B4-BE49-F238E27FC236}">
                <a16:creationId xmlns:a16="http://schemas.microsoft.com/office/drawing/2014/main" id="{A3EFD7F5-7D53-D34F-BC81-2216AC332F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226F74-7506-1440-9A8A-F579E70364EC}"/>
              </a:ext>
            </a:extLst>
          </p:cNvPr>
          <p:cNvSpPr>
            <a:spLocks noGrp="1"/>
          </p:cNvSpPr>
          <p:nvPr>
            <p:ph type="sldNum" sz="quarter" idx="12"/>
          </p:nvPr>
        </p:nvSpPr>
        <p:spPr/>
        <p:txBody>
          <a:bodyPr/>
          <a:lstStyle/>
          <a:p>
            <a:fld id="{FC65DC72-7D68-EF4B-8012-83EB7A0FA30B}" type="slidenum">
              <a:rPr lang="en-US" smtClean="0"/>
              <a:t>‹#›</a:t>
            </a:fld>
            <a:endParaRPr lang="en-US" dirty="0"/>
          </a:p>
        </p:txBody>
      </p:sp>
      <p:pic>
        <p:nvPicPr>
          <p:cNvPr id="7" name="Picture 6">
            <a:extLst>
              <a:ext uri="{FF2B5EF4-FFF2-40B4-BE49-F238E27FC236}">
                <a16:creationId xmlns:a16="http://schemas.microsoft.com/office/drawing/2014/main" id="{3C26C684-EFBD-B548-A5C7-EAECB70EC16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0787" y="29993"/>
            <a:ext cx="10990426" cy="1385960"/>
          </a:xfrm>
          <a:prstGeom prst="rect">
            <a:avLst/>
          </a:prstGeom>
        </p:spPr>
      </p:pic>
    </p:spTree>
    <p:extLst>
      <p:ext uri="{BB962C8B-B14F-4D97-AF65-F5344CB8AC3E}">
        <p14:creationId xmlns:p14="http://schemas.microsoft.com/office/powerpoint/2010/main" val="4278901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089B-706E-8141-8F65-A6633DCAEA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F91269-C8F1-3249-A66E-FB16EC6E026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BAB28D-5114-D24C-95D9-888EC4E6237E}"/>
              </a:ext>
            </a:extLst>
          </p:cNvPr>
          <p:cNvSpPr>
            <a:spLocks noGrp="1"/>
          </p:cNvSpPr>
          <p:nvPr>
            <p:ph type="dt" sz="half" idx="10"/>
          </p:nvPr>
        </p:nvSpPr>
        <p:spPr/>
        <p:txBody>
          <a:bodyPr/>
          <a:lstStyle/>
          <a:p>
            <a:fld id="{4BC3B1C5-6AF7-374E-B28A-85043AA1C7B0}" type="datetimeFigureOut">
              <a:rPr lang="en-US" smtClean="0"/>
              <a:t>5/6/21</a:t>
            </a:fld>
            <a:endParaRPr lang="en-US" dirty="0"/>
          </a:p>
        </p:txBody>
      </p:sp>
      <p:sp>
        <p:nvSpPr>
          <p:cNvPr id="5" name="Footer Placeholder 4">
            <a:extLst>
              <a:ext uri="{FF2B5EF4-FFF2-40B4-BE49-F238E27FC236}">
                <a16:creationId xmlns:a16="http://schemas.microsoft.com/office/drawing/2014/main" id="{E6527916-B54A-E540-A7A4-27B98E1E6E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104474-A5F4-5C4B-9E81-8132968994A6}"/>
              </a:ext>
            </a:extLst>
          </p:cNvPr>
          <p:cNvSpPr>
            <a:spLocks noGrp="1"/>
          </p:cNvSpPr>
          <p:nvPr>
            <p:ph type="sldNum" sz="quarter" idx="12"/>
          </p:nvPr>
        </p:nvSpPr>
        <p:spPr/>
        <p:txBody>
          <a:bodyPr/>
          <a:lstStyle/>
          <a:p>
            <a:fld id="{FC65DC72-7D68-EF4B-8012-83EB7A0FA30B}" type="slidenum">
              <a:rPr lang="en-US" smtClean="0"/>
              <a:t>‹#›</a:t>
            </a:fld>
            <a:endParaRPr lang="en-US" dirty="0"/>
          </a:p>
        </p:txBody>
      </p:sp>
      <p:pic>
        <p:nvPicPr>
          <p:cNvPr id="7" name="Picture 6">
            <a:extLst>
              <a:ext uri="{FF2B5EF4-FFF2-40B4-BE49-F238E27FC236}">
                <a16:creationId xmlns:a16="http://schemas.microsoft.com/office/drawing/2014/main" id="{E626C271-525A-1F44-866E-B9BE52BC19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35700"/>
            <a:ext cx="2222500" cy="622300"/>
          </a:xfrm>
          <a:prstGeom prst="rect">
            <a:avLst/>
          </a:prstGeom>
        </p:spPr>
      </p:pic>
    </p:spTree>
    <p:extLst>
      <p:ext uri="{BB962C8B-B14F-4D97-AF65-F5344CB8AC3E}">
        <p14:creationId xmlns:p14="http://schemas.microsoft.com/office/powerpoint/2010/main" val="301141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7F961E-2C15-554F-AC88-872767ACA2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724439-035E-1F40-8C54-EBDEBC09F7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3AA98-7657-9843-9C8A-AFA6A6D0A6DD}"/>
              </a:ext>
            </a:extLst>
          </p:cNvPr>
          <p:cNvSpPr>
            <a:spLocks noGrp="1"/>
          </p:cNvSpPr>
          <p:nvPr>
            <p:ph type="dt" sz="half" idx="10"/>
          </p:nvPr>
        </p:nvSpPr>
        <p:spPr/>
        <p:txBody>
          <a:bodyPr/>
          <a:lstStyle/>
          <a:p>
            <a:fld id="{4BC3B1C5-6AF7-374E-B28A-85043AA1C7B0}" type="datetimeFigureOut">
              <a:rPr lang="en-US" smtClean="0"/>
              <a:t>5/6/21</a:t>
            </a:fld>
            <a:endParaRPr lang="en-US" dirty="0"/>
          </a:p>
        </p:txBody>
      </p:sp>
      <p:sp>
        <p:nvSpPr>
          <p:cNvPr id="5" name="Footer Placeholder 4">
            <a:extLst>
              <a:ext uri="{FF2B5EF4-FFF2-40B4-BE49-F238E27FC236}">
                <a16:creationId xmlns:a16="http://schemas.microsoft.com/office/drawing/2014/main" id="{6485BDEB-607B-7545-A670-A77636659C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5B68CE-8678-2B44-B2E1-12AF5DD6BF21}"/>
              </a:ext>
            </a:extLst>
          </p:cNvPr>
          <p:cNvSpPr>
            <a:spLocks noGrp="1"/>
          </p:cNvSpPr>
          <p:nvPr>
            <p:ph type="sldNum" sz="quarter" idx="12"/>
          </p:nvPr>
        </p:nvSpPr>
        <p:spPr/>
        <p:txBody>
          <a:bodyPr/>
          <a:lstStyle/>
          <a:p>
            <a:fld id="{FC65DC72-7D68-EF4B-8012-83EB7A0FA30B}" type="slidenum">
              <a:rPr lang="en-US" smtClean="0"/>
              <a:t>‹#›</a:t>
            </a:fld>
            <a:endParaRPr lang="en-US" dirty="0"/>
          </a:p>
        </p:txBody>
      </p:sp>
      <p:pic>
        <p:nvPicPr>
          <p:cNvPr id="7" name="Picture 6">
            <a:extLst>
              <a:ext uri="{FF2B5EF4-FFF2-40B4-BE49-F238E27FC236}">
                <a16:creationId xmlns:a16="http://schemas.microsoft.com/office/drawing/2014/main" id="{AA821B43-E661-0B4A-A818-B081BE40CD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27762"/>
            <a:ext cx="2222500" cy="622300"/>
          </a:xfrm>
          <a:prstGeom prst="rect">
            <a:avLst/>
          </a:prstGeom>
        </p:spPr>
      </p:pic>
    </p:spTree>
    <p:extLst>
      <p:ext uri="{BB962C8B-B14F-4D97-AF65-F5344CB8AC3E}">
        <p14:creationId xmlns:p14="http://schemas.microsoft.com/office/powerpoint/2010/main" val="80098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35811-C30E-B34B-916D-41477E8286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2CD6AD-E96F-DB4C-9507-37975DDE17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31BC9-B789-3F49-A20C-25567E153FF3}"/>
              </a:ext>
            </a:extLst>
          </p:cNvPr>
          <p:cNvSpPr>
            <a:spLocks noGrp="1"/>
          </p:cNvSpPr>
          <p:nvPr>
            <p:ph type="dt" sz="half" idx="10"/>
          </p:nvPr>
        </p:nvSpPr>
        <p:spPr/>
        <p:txBody>
          <a:bodyPr/>
          <a:lstStyle/>
          <a:p>
            <a:fld id="{4BC3B1C5-6AF7-374E-B28A-85043AA1C7B0}" type="datetimeFigureOut">
              <a:rPr lang="en-US" smtClean="0"/>
              <a:t>5/6/21</a:t>
            </a:fld>
            <a:endParaRPr lang="en-US" dirty="0"/>
          </a:p>
        </p:txBody>
      </p:sp>
      <p:sp>
        <p:nvSpPr>
          <p:cNvPr id="5" name="Footer Placeholder 4">
            <a:extLst>
              <a:ext uri="{FF2B5EF4-FFF2-40B4-BE49-F238E27FC236}">
                <a16:creationId xmlns:a16="http://schemas.microsoft.com/office/drawing/2014/main" id="{AECE375A-5E03-2348-A389-5E24AF8CE8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10D510-545C-624E-89EC-249F7E47F1F1}"/>
              </a:ext>
            </a:extLst>
          </p:cNvPr>
          <p:cNvSpPr>
            <a:spLocks noGrp="1"/>
          </p:cNvSpPr>
          <p:nvPr>
            <p:ph type="sldNum" sz="quarter" idx="12"/>
          </p:nvPr>
        </p:nvSpPr>
        <p:spPr/>
        <p:txBody>
          <a:bodyPr/>
          <a:lstStyle/>
          <a:p>
            <a:fld id="{FC65DC72-7D68-EF4B-8012-83EB7A0FA30B}" type="slidenum">
              <a:rPr lang="en-US" smtClean="0"/>
              <a:t>‹#›</a:t>
            </a:fld>
            <a:endParaRPr lang="en-US" dirty="0"/>
          </a:p>
        </p:txBody>
      </p:sp>
      <p:pic>
        <p:nvPicPr>
          <p:cNvPr id="7" name="Picture 6">
            <a:extLst>
              <a:ext uri="{FF2B5EF4-FFF2-40B4-BE49-F238E27FC236}">
                <a16:creationId xmlns:a16="http://schemas.microsoft.com/office/drawing/2014/main" id="{2A45CE60-0B3E-BD47-B7AB-ADB7B68AF2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27762"/>
            <a:ext cx="2222500" cy="622300"/>
          </a:xfrm>
          <a:prstGeom prst="rect">
            <a:avLst/>
          </a:prstGeom>
        </p:spPr>
      </p:pic>
    </p:spTree>
    <p:extLst>
      <p:ext uri="{BB962C8B-B14F-4D97-AF65-F5344CB8AC3E}">
        <p14:creationId xmlns:p14="http://schemas.microsoft.com/office/powerpoint/2010/main" val="344643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23D7-8FC6-EC45-8BE1-D0628B3F8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00F883-E696-B84B-AA22-01EDE454DF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2A58F8-8231-384F-862F-FCB1826FBDBA}"/>
              </a:ext>
            </a:extLst>
          </p:cNvPr>
          <p:cNvSpPr>
            <a:spLocks noGrp="1"/>
          </p:cNvSpPr>
          <p:nvPr>
            <p:ph type="dt" sz="half" idx="10"/>
          </p:nvPr>
        </p:nvSpPr>
        <p:spPr/>
        <p:txBody>
          <a:bodyPr/>
          <a:lstStyle/>
          <a:p>
            <a:fld id="{4BC3B1C5-6AF7-374E-B28A-85043AA1C7B0}" type="datetimeFigureOut">
              <a:rPr lang="en-US" smtClean="0"/>
              <a:t>5/6/21</a:t>
            </a:fld>
            <a:endParaRPr lang="en-US" dirty="0"/>
          </a:p>
        </p:txBody>
      </p:sp>
      <p:sp>
        <p:nvSpPr>
          <p:cNvPr id="5" name="Footer Placeholder 4">
            <a:extLst>
              <a:ext uri="{FF2B5EF4-FFF2-40B4-BE49-F238E27FC236}">
                <a16:creationId xmlns:a16="http://schemas.microsoft.com/office/drawing/2014/main" id="{BAA629F7-B6FF-1141-96AC-C735713C7E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FA98DB-E413-1446-868C-1D16AAFD1C7E}"/>
              </a:ext>
            </a:extLst>
          </p:cNvPr>
          <p:cNvSpPr>
            <a:spLocks noGrp="1"/>
          </p:cNvSpPr>
          <p:nvPr>
            <p:ph type="sldNum" sz="quarter" idx="12"/>
          </p:nvPr>
        </p:nvSpPr>
        <p:spPr/>
        <p:txBody>
          <a:bodyPr/>
          <a:lstStyle/>
          <a:p>
            <a:fld id="{FC65DC72-7D68-EF4B-8012-83EB7A0FA30B}" type="slidenum">
              <a:rPr lang="en-US" smtClean="0"/>
              <a:t>‹#›</a:t>
            </a:fld>
            <a:endParaRPr lang="en-US" dirty="0"/>
          </a:p>
        </p:txBody>
      </p:sp>
      <p:pic>
        <p:nvPicPr>
          <p:cNvPr id="7" name="Picture 6">
            <a:extLst>
              <a:ext uri="{FF2B5EF4-FFF2-40B4-BE49-F238E27FC236}">
                <a16:creationId xmlns:a16="http://schemas.microsoft.com/office/drawing/2014/main" id="{182C28B3-4871-604C-9CF4-3E702DA54C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35700"/>
            <a:ext cx="2222500" cy="622300"/>
          </a:xfrm>
          <a:prstGeom prst="rect">
            <a:avLst/>
          </a:prstGeom>
        </p:spPr>
      </p:pic>
    </p:spTree>
    <p:extLst>
      <p:ext uri="{BB962C8B-B14F-4D97-AF65-F5344CB8AC3E}">
        <p14:creationId xmlns:p14="http://schemas.microsoft.com/office/powerpoint/2010/main" val="151362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C238-0BD8-C54D-8639-861F41C983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DDEDE7-3DA1-6B46-B797-82884881C5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5E9103-14B9-8043-A818-5B765DE37E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AC9902-CD5A-0646-961C-4D6680B2F318}"/>
              </a:ext>
            </a:extLst>
          </p:cNvPr>
          <p:cNvSpPr>
            <a:spLocks noGrp="1"/>
          </p:cNvSpPr>
          <p:nvPr>
            <p:ph type="dt" sz="half" idx="10"/>
          </p:nvPr>
        </p:nvSpPr>
        <p:spPr/>
        <p:txBody>
          <a:bodyPr/>
          <a:lstStyle/>
          <a:p>
            <a:fld id="{4BC3B1C5-6AF7-374E-B28A-85043AA1C7B0}" type="datetimeFigureOut">
              <a:rPr lang="en-US" smtClean="0"/>
              <a:t>5/6/21</a:t>
            </a:fld>
            <a:endParaRPr lang="en-US" dirty="0"/>
          </a:p>
        </p:txBody>
      </p:sp>
      <p:sp>
        <p:nvSpPr>
          <p:cNvPr id="6" name="Footer Placeholder 5">
            <a:extLst>
              <a:ext uri="{FF2B5EF4-FFF2-40B4-BE49-F238E27FC236}">
                <a16:creationId xmlns:a16="http://schemas.microsoft.com/office/drawing/2014/main" id="{9D895391-4B13-474B-8B69-D55B896279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5B3AE0C-8D5F-CD44-8C61-C20CECEEAC52}"/>
              </a:ext>
            </a:extLst>
          </p:cNvPr>
          <p:cNvSpPr>
            <a:spLocks noGrp="1"/>
          </p:cNvSpPr>
          <p:nvPr>
            <p:ph type="sldNum" sz="quarter" idx="12"/>
          </p:nvPr>
        </p:nvSpPr>
        <p:spPr/>
        <p:txBody>
          <a:bodyPr/>
          <a:lstStyle/>
          <a:p>
            <a:fld id="{FC65DC72-7D68-EF4B-8012-83EB7A0FA30B}" type="slidenum">
              <a:rPr lang="en-US" smtClean="0"/>
              <a:t>‹#›</a:t>
            </a:fld>
            <a:endParaRPr lang="en-US" dirty="0"/>
          </a:p>
        </p:txBody>
      </p:sp>
      <p:pic>
        <p:nvPicPr>
          <p:cNvPr id="8" name="Picture 7">
            <a:extLst>
              <a:ext uri="{FF2B5EF4-FFF2-40B4-BE49-F238E27FC236}">
                <a16:creationId xmlns:a16="http://schemas.microsoft.com/office/drawing/2014/main" id="{DA8E83E0-A0F6-5A4A-8A80-ECE4DDDDAB8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27762"/>
            <a:ext cx="2222500" cy="622300"/>
          </a:xfrm>
          <a:prstGeom prst="rect">
            <a:avLst/>
          </a:prstGeom>
        </p:spPr>
      </p:pic>
    </p:spTree>
    <p:extLst>
      <p:ext uri="{BB962C8B-B14F-4D97-AF65-F5344CB8AC3E}">
        <p14:creationId xmlns:p14="http://schemas.microsoft.com/office/powerpoint/2010/main" val="246873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3480-471F-A74D-A253-FFDBA30EF2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E85A7E-8D39-2C4A-9061-6735DD4934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AAD674-370E-CA4B-8918-DDC39EE463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FB385B-6158-754E-91A7-1AA726E22B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69CB2D-A252-6646-ACE8-0C61658E82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31A7A5-9378-4E4B-BC4F-6396FEBCA7BB}"/>
              </a:ext>
            </a:extLst>
          </p:cNvPr>
          <p:cNvSpPr>
            <a:spLocks noGrp="1"/>
          </p:cNvSpPr>
          <p:nvPr>
            <p:ph type="dt" sz="half" idx="10"/>
          </p:nvPr>
        </p:nvSpPr>
        <p:spPr/>
        <p:txBody>
          <a:bodyPr/>
          <a:lstStyle/>
          <a:p>
            <a:fld id="{4BC3B1C5-6AF7-374E-B28A-85043AA1C7B0}" type="datetimeFigureOut">
              <a:rPr lang="en-US" smtClean="0"/>
              <a:t>5/6/21</a:t>
            </a:fld>
            <a:endParaRPr lang="en-US" dirty="0"/>
          </a:p>
        </p:txBody>
      </p:sp>
      <p:sp>
        <p:nvSpPr>
          <p:cNvPr id="8" name="Footer Placeholder 7">
            <a:extLst>
              <a:ext uri="{FF2B5EF4-FFF2-40B4-BE49-F238E27FC236}">
                <a16:creationId xmlns:a16="http://schemas.microsoft.com/office/drawing/2014/main" id="{B1B6AD38-A2AF-B643-85FB-B823053CBA7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4A91307-ACB0-D740-8709-DD320F389E78}"/>
              </a:ext>
            </a:extLst>
          </p:cNvPr>
          <p:cNvSpPr>
            <a:spLocks noGrp="1"/>
          </p:cNvSpPr>
          <p:nvPr>
            <p:ph type="sldNum" sz="quarter" idx="12"/>
          </p:nvPr>
        </p:nvSpPr>
        <p:spPr/>
        <p:txBody>
          <a:bodyPr/>
          <a:lstStyle/>
          <a:p>
            <a:fld id="{FC65DC72-7D68-EF4B-8012-83EB7A0FA30B}" type="slidenum">
              <a:rPr lang="en-US" smtClean="0"/>
              <a:t>‹#›</a:t>
            </a:fld>
            <a:endParaRPr lang="en-US" dirty="0"/>
          </a:p>
        </p:txBody>
      </p:sp>
      <p:pic>
        <p:nvPicPr>
          <p:cNvPr id="10" name="Picture 9">
            <a:extLst>
              <a:ext uri="{FF2B5EF4-FFF2-40B4-BE49-F238E27FC236}">
                <a16:creationId xmlns:a16="http://schemas.microsoft.com/office/drawing/2014/main" id="{9F26D5FD-FC61-F148-88A0-646BAEFD86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35700"/>
            <a:ext cx="2222500" cy="622300"/>
          </a:xfrm>
          <a:prstGeom prst="rect">
            <a:avLst/>
          </a:prstGeom>
        </p:spPr>
      </p:pic>
    </p:spTree>
    <p:extLst>
      <p:ext uri="{BB962C8B-B14F-4D97-AF65-F5344CB8AC3E}">
        <p14:creationId xmlns:p14="http://schemas.microsoft.com/office/powerpoint/2010/main" val="339865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E9B64-6B63-2147-9B07-4C06E920C6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7AB6FA-EFE8-4845-B673-FA8A2B5F192B}"/>
              </a:ext>
            </a:extLst>
          </p:cNvPr>
          <p:cNvSpPr>
            <a:spLocks noGrp="1"/>
          </p:cNvSpPr>
          <p:nvPr>
            <p:ph type="dt" sz="half" idx="10"/>
          </p:nvPr>
        </p:nvSpPr>
        <p:spPr/>
        <p:txBody>
          <a:bodyPr/>
          <a:lstStyle/>
          <a:p>
            <a:fld id="{4BC3B1C5-6AF7-374E-B28A-85043AA1C7B0}" type="datetimeFigureOut">
              <a:rPr lang="en-US" smtClean="0"/>
              <a:t>5/6/21</a:t>
            </a:fld>
            <a:endParaRPr lang="en-US" dirty="0"/>
          </a:p>
        </p:txBody>
      </p:sp>
      <p:sp>
        <p:nvSpPr>
          <p:cNvPr id="4" name="Footer Placeholder 3">
            <a:extLst>
              <a:ext uri="{FF2B5EF4-FFF2-40B4-BE49-F238E27FC236}">
                <a16:creationId xmlns:a16="http://schemas.microsoft.com/office/drawing/2014/main" id="{A8DF8674-D996-484A-97C8-2F5C290CD3C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D289B7A-6D8A-CA4E-BBC9-38DE6E507266}"/>
              </a:ext>
            </a:extLst>
          </p:cNvPr>
          <p:cNvSpPr>
            <a:spLocks noGrp="1"/>
          </p:cNvSpPr>
          <p:nvPr>
            <p:ph type="sldNum" sz="quarter" idx="12"/>
          </p:nvPr>
        </p:nvSpPr>
        <p:spPr/>
        <p:txBody>
          <a:bodyPr/>
          <a:lstStyle/>
          <a:p>
            <a:fld id="{FC65DC72-7D68-EF4B-8012-83EB7A0FA30B}" type="slidenum">
              <a:rPr lang="en-US" smtClean="0"/>
              <a:t>‹#›</a:t>
            </a:fld>
            <a:endParaRPr lang="en-US" dirty="0"/>
          </a:p>
        </p:txBody>
      </p:sp>
    </p:spTree>
    <p:extLst>
      <p:ext uri="{BB962C8B-B14F-4D97-AF65-F5344CB8AC3E}">
        <p14:creationId xmlns:p14="http://schemas.microsoft.com/office/powerpoint/2010/main" val="293921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2384EB-3E2C-2C4D-9F47-96CDA3EDD2C9}"/>
              </a:ext>
            </a:extLst>
          </p:cNvPr>
          <p:cNvSpPr>
            <a:spLocks noGrp="1"/>
          </p:cNvSpPr>
          <p:nvPr>
            <p:ph type="dt" sz="half" idx="10"/>
          </p:nvPr>
        </p:nvSpPr>
        <p:spPr/>
        <p:txBody>
          <a:bodyPr/>
          <a:lstStyle/>
          <a:p>
            <a:fld id="{4BC3B1C5-6AF7-374E-B28A-85043AA1C7B0}" type="datetimeFigureOut">
              <a:rPr lang="en-US" smtClean="0"/>
              <a:t>5/6/21</a:t>
            </a:fld>
            <a:endParaRPr lang="en-US" dirty="0"/>
          </a:p>
        </p:txBody>
      </p:sp>
      <p:sp>
        <p:nvSpPr>
          <p:cNvPr id="3" name="Footer Placeholder 2">
            <a:extLst>
              <a:ext uri="{FF2B5EF4-FFF2-40B4-BE49-F238E27FC236}">
                <a16:creationId xmlns:a16="http://schemas.microsoft.com/office/drawing/2014/main" id="{ED33DAB8-5419-4542-9279-57E674C11A0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6392AFF-983E-8F47-B2A1-13CFE7A1E12E}"/>
              </a:ext>
            </a:extLst>
          </p:cNvPr>
          <p:cNvSpPr>
            <a:spLocks noGrp="1"/>
          </p:cNvSpPr>
          <p:nvPr>
            <p:ph type="sldNum" sz="quarter" idx="12"/>
          </p:nvPr>
        </p:nvSpPr>
        <p:spPr/>
        <p:txBody>
          <a:bodyPr/>
          <a:lstStyle/>
          <a:p>
            <a:fld id="{FC65DC72-7D68-EF4B-8012-83EB7A0FA30B}" type="slidenum">
              <a:rPr lang="en-US" smtClean="0"/>
              <a:t>‹#›</a:t>
            </a:fld>
            <a:endParaRPr lang="en-US" dirty="0"/>
          </a:p>
        </p:txBody>
      </p:sp>
    </p:spTree>
    <p:extLst>
      <p:ext uri="{BB962C8B-B14F-4D97-AF65-F5344CB8AC3E}">
        <p14:creationId xmlns:p14="http://schemas.microsoft.com/office/powerpoint/2010/main" val="302814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0E33-9619-8746-B7E9-892C17051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07ED49-B577-E548-A96C-D1175F3306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6FE862-ED4F-4449-9207-91220C7E4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E460CD-E863-A647-A42F-51D1A2D45DCF}"/>
              </a:ext>
            </a:extLst>
          </p:cNvPr>
          <p:cNvSpPr>
            <a:spLocks noGrp="1"/>
          </p:cNvSpPr>
          <p:nvPr>
            <p:ph type="dt" sz="half" idx="10"/>
          </p:nvPr>
        </p:nvSpPr>
        <p:spPr/>
        <p:txBody>
          <a:bodyPr/>
          <a:lstStyle/>
          <a:p>
            <a:fld id="{4BC3B1C5-6AF7-374E-B28A-85043AA1C7B0}" type="datetimeFigureOut">
              <a:rPr lang="en-US" smtClean="0"/>
              <a:t>5/6/21</a:t>
            </a:fld>
            <a:endParaRPr lang="en-US" dirty="0"/>
          </a:p>
        </p:txBody>
      </p:sp>
      <p:sp>
        <p:nvSpPr>
          <p:cNvPr id="6" name="Footer Placeholder 5">
            <a:extLst>
              <a:ext uri="{FF2B5EF4-FFF2-40B4-BE49-F238E27FC236}">
                <a16:creationId xmlns:a16="http://schemas.microsoft.com/office/drawing/2014/main" id="{018BB53A-A899-B741-80C1-4251B486FAD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43BB88-AE0A-C94B-BF14-389EB1624E38}"/>
              </a:ext>
            </a:extLst>
          </p:cNvPr>
          <p:cNvSpPr>
            <a:spLocks noGrp="1"/>
          </p:cNvSpPr>
          <p:nvPr>
            <p:ph type="sldNum" sz="quarter" idx="12"/>
          </p:nvPr>
        </p:nvSpPr>
        <p:spPr/>
        <p:txBody>
          <a:bodyPr/>
          <a:lstStyle/>
          <a:p>
            <a:fld id="{FC65DC72-7D68-EF4B-8012-83EB7A0FA30B}" type="slidenum">
              <a:rPr lang="en-US" smtClean="0"/>
              <a:t>‹#›</a:t>
            </a:fld>
            <a:endParaRPr lang="en-US" dirty="0"/>
          </a:p>
        </p:txBody>
      </p:sp>
      <p:pic>
        <p:nvPicPr>
          <p:cNvPr id="8" name="Picture 7">
            <a:extLst>
              <a:ext uri="{FF2B5EF4-FFF2-40B4-BE49-F238E27FC236}">
                <a16:creationId xmlns:a16="http://schemas.microsoft.com/office/drawing/2014/main" id="{2A6DA2F5-6727-E34A-9216-8542DCF575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35700"/>
            <a:ext cx="2222500" cy="622300"/>
          </a:xfrm>
          <a:prstGeom prst="rect">
            <a:avLst/>
          </a:prstGeom>
        </p:spPr>
      </p:pic>
    </p:spTree>
    <p:extLst>
      <p:ext uri="{BB962C8B-B14F-4D97-AF65-F5344CB8AC3E}">
        <p14:creationId xmlns:p14="http://schemas.microsoft.com/office/powerpoint/2010/main" val="2118186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CC6B-AE75-9E41-A419-1CAB1CC043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86DBE0-EA62-6B4B-9A42-A9590C7F07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84D3C5A-DF17-0A45-801E-762EE0920F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FE0EB3-32B5-514C-B77E-B8BA63B953EF}"/>
              </a:ext>
            </a:extLst>
          </p:cNvPr>
          <p:cNvSpPr>
            <a:spLocks noGrp="1"/>
          </p:cNvSpPr>
          <p:nvPr>
            <p:ph type="dt" sz="half" idx="10"/>
          </p:nvPr>
        </p:nvSpPr>
        <p:spPr/>
        <p:txBody>
          <a:bodyPr/>
          <a:lstStyle/>
          <a:p>
            <a:fld id="{4BC3B1C5-6AF7-374E-B28A-85043AA1C7B0}" type="datetimeFigureOut">
              <a:rPr lang="en-US" smtClean="0"/>
              <a:t>5/6/21</a:t>
            </a:fld>
            <a:endParaRPr lang="en-US" dirty="0"/>
          </a:p>
        </p:txBody>
      </p:sp>
      <p:sp>
        <p:nvSpPr>
          <p:cNvPr id="6" name="Footer Placeholder 5">
            <a:extLst>
              <a:ext uri="{FF2B5EF4-FFF2-40B4-BE49-F238E27FC236}">
                <a16:creationId xmlns:a16="http://schemas.microsoft.com/office/drawing/2014/main" id="{9C2F3585-05DE-3A4C-9539-8F757F4B42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8AF5C7-C68B-6247-A5B3-F6A4F14DB1C8}"/>
              </a:ext>
            </a:extLst>
          </p:cNvPr>
          <p:cNvSpPr>
            <a:spLocks noGrp="1"/>
          </p:cNvSpPr>
          <p:nvPr>
            <p:ph type="sldNum" sz="quarter" idx="12"/>
          </p:nvPr>
        </p:nvSpPr>
        <p:spPr/>
        <p:txBody>
          <a:bodyPr/>
          <a:lstStyle/>
          <a:p>
            <a:fld id="{FC65DC72-7D68-EF4B-8012-83EB7A0FA30B}" type="slidenum">
              <a:rPr lang="en-US" smtClean="0"/>
              <a:t>‹#›</a:t>
            </a:fld>
            <a:endParaRPr lang="en-US" dirty="0"/>
          </a:p>
        </p:txBody>
      </p:sp>
      <p:pic>
        <p:nvPicPr>
          <p:cNvPr id="8" name="Picture 7">
            <a:extLst>
              <a:ext uri="{FF2B5EF4-FFF2-40B4-BE49-F238E27FC236}">
                <a16:creationId xmlns:a16="http://schemas.microsoft.com/office/drawing/2014/main" id="{2573C866-D6F7-A24F-9ED5-5C62D4503D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35700"/>
            <a:ext cx="2222500" cy="622300"/>
          </a:xfrm>
          <a:prstGeom prst="rect">
            <a:avLst/>
          </a:prstGeom>
        </p:spPr>
      </p:pic>
    </p:spTree>
    <p:extLst>
      <p:ext uri="{BB962C8B-B14F-4D97-AF65-F5344CB8AC3E}">
        <p14:creationId xmlns:p14="http://schemas.microsoft.com/office/powerpoint/2010/main" val="32033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5A452-7C7A-8846-9E5B-F7F1698455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B2016E-5550-0F4A-B0C1-43C1716C9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26256-DF73-C04E-B3A1-FA0982BF32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3B1C5-6AF7-374E-B28A-85043AA1C7B0}" type="datetimeFigureOut">
              <a:rPr lang="en-US" smtClean="0"/>
              <a:t>5/6/21</a:t>
            </a:fld>
            <a:endParaRPr lang="en-US" dirty="0"/>
          </a:p>
        </p:txBody>
      </p:sp>
      <p:sp>
        <p:nvSpPr>
          <p:cNvPr id="5" name="Footer Placeholder 4">
            <a:extLst>
              <a:ext uri="{FF2B5EF4-FFF2-40B4-BE49-F238E27FC236}">
                <a16:creationId xmlns:a16="http://schemas.microsoft.com/office/drawing/2014/main" id="{92CDF3F7-89DD-E04B-9B44-D59DA96F62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758E281-A947-B648-AFAD-783751A47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5DC72-7D68-EF4B-8012-83EB7A0FA30B}" type="slidenum">
              <a:rPr lang="en-US" smtClean="0"/>
              <a:t>‹#›</a:t>
            </a:fld>
            <a:endParaRPr lang="en-US" dirty="0"/>
          </a:p>
        </p:txBody>
      </p:sp>
    </p:spTree>
    <p:extLst>
      <p:ext uri="{BB962C8B-B14F-4D97-AF65-F5344CB8AC3E}">
        <p14:creationId xmlns:p14="http://schemas.microsoft.com/office/powerpoint/2010/main" val="18936175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afidep.org/pub_type/demography-and-covid-19-in-afric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B12F-DEF6-7246-B5FF-417862F01EE7}"/>
              </a:ext>
            </a:extLst>
          </p:cNvPr>
          <p:cNvSpPr>
            <a:spLocks noGrp="1"/>
          </p:cNvSpPr>
          <p:nvPr>
            <p:ph type="ctrTitle"/>
          </p:nvPr>
        </p:nvSpPr>
        <p:spPr>
          <a:xfrm>
            <a:off x="611428" y="1807321"/>
            <a:ext cx="10853531" cy="2617533"/>
          </a:xfrm>
        </p:spPr>
        <p:txBody>
          <a:bodyPr anchor="ctr">
            <a:noAutofit/>
          </a:bodyPr>
          <a:lstStyle/>
          <a:p>
            <a:r>
              <a:rPr lang="en-US" sz="4400" dirty="0">
                <a:latin typeface="Helvetica" pitchFamily="2" charset="0"/>
                <a:cs typeface="Arial" panose="020B0604020202020204" pitchFamily="34" charset="0"/>
              </a:rPr>
              <a:t>COVID-19 in Africa – Policy Priorities to Safeguard the Demographic Dividend </a:t>
            </a:r>
            <a:br>
              <a:rPr lang="en-US" sz="4400" dirty="0">
                <a:latin typeface="Helvetica" pitchFamily="2" charset="0"/>
                <a:cs typeface="Arial" panose="020B0604020202020204" pitchFamily="34" charset="0"/>
              </a:rPr>
            </a:br>
            <a:endParaRPr lang="en-US" sz="4400" dirty="0">
              <a:latin typeface="Helvetica" pitchFamily="2" charset="0"/>
              <a:cs typeface="Arial" panose="020B0604020202020204" pitchFamily="34" charset="0"/>
            </a:endParaRPr>
          </a:p>
        </p:txBody>
      </p:sp>
      <p:sp>
        <p:nvSpPr>
          <p:cNvPr id="4" name="TextBox 3">
            <a:extLst>
              <a:ext uri="{FF2B5EF4-FFF2-40B4-BE49-F238E27FC236}">
                <a16:creationId xmlns:a16="http://schemas.microsoft.com/office/drawing/2014/main" id="{9D79FFB9-F48C-1B4A-962A-DF53CDA90C51}"/>
              </a:ext>
            </a:extLst>
          </p:cNvPr>
          <p:cNvSpPr txBox="1"/>
          <p:nvPr/>
        </p:nvSpPr>
        <p:spPr>
          <a:xfrm>
            <a:off x="1208691" y="4800025"/>
            <a:ext cx="9659006" cy="1569660"/>
          </a:xfrm>
          <a:prstGeom prst="rect">
            <a:avLst/>
          </a:prstGeom>
          <a:noFill/>
        </p:spPr>
        <p:txBody>
          <a:bodyPr wrap="square" rtlCol="0">
            <a:spAutoFit/>
          </a:bodyPr>
          <a:lstStyle/>
          <a:p>
            <a:pPr algn="ctr"/>
            <a:r>
              <a:rPr lang="en-US" sz="2400" b="1" dirty="0">
                <a:latin typeface="Helvetica" pitchFamily="2" charset="0"/>
                <a:cs typeface="Arial" panose="020B0604020202020204" pitchFamily="34" charset="0"/>
              </a:rPr>
              <a:t>Bernard Onyango, PhD</a:t>
            </a:r>
            <a:r>
              <a:rPr lang="en-US" sz="2400" dirty="0">
                <a:latin typeface="Helvetica" pitchFamily="2" charset="0"/>
                <a:cs typeface="Arial" panose="020B0604020202020204" pitchFamily="34" charset="0"/>
              </a:rPr>
              <a:t>.</a:t>
            </a:r>
          </a:p>
          <a:p>
            <a:pPr algn="ctr"/>
            <a:r>
              <a:rPr lang="en-US" sz="2400" dirty="0">
                <a:latin typeface="Helvetica" pitchFamily="2" charset="0"/>
                <a:cs typeface="Arial" panose="020B0604020202020204" pitchFamily="34" charset="0"/>
              </a:rPr>
              <a:t>Senior Research and Policy Analyst, AFIDEP</a:t>
            </a:r>
          </a:p>
          <a:p>
            <a:pPr algn="ctr"/>
            <a:endParaRPr lang="en-US" sz="2400" dirty="0">
              <a:latin typeface="Helvetica" pitchFamily="2" charset="0"/>
              <a:cs typeface="Arial" panose="020B0604020202020204" pitchFamily="34" charset="0"/>
            </a:endParaRPr>
          </a:p>
          <a:p>
            <a:pPr algn="ctr"/>
            <a:r>
              <a:rPr lang="en-US" sz="2400" dirty="0">
                <a:latin typeface="Helvetica" pitchFamily="2" charset="0"/>
                <a:cs typeface="Arial" panose="020B0604020202020204" pitchFamily="34" charset="0"/>
              </a:rPr>
              <a:t>May 6, 2021</a:t>
            </a:r>
          </a:p>
        </p:txBody>
      </p:sp>
    </p:spTree>
    <p:extLst>
      <p:ext uri="{BB962C8B-B14F-4D97-AF65-F5344CB8AC3E}">
        <p14:creationId xmlns:p14="http://schemas.microsoft.com/office/powerpoint/2010/main" val="534124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3255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Helvetica" pitchFamily="2" charset="0"/>
                <a:cs typeface="Arial Narrow" panose="020B0604020202020204" pitchFamily="34" charset="0"/>
              </a:rPr>
              <a:t>Key measures by African governments to control the pandemic</a:t>
            </a:r>
            <a:endParaRPr lang="en-GB" dirty="0">
              <a:latin typeface="Helvetica" pitchFamily="2" charset="0"/>
              <a:cs typeface="Arial" panose="020B0604020202020204" pitchFamily="34" charset="0"/>
            </a:endParaRPr>
          </a:p>
        </p:txBody>
      </p:sp>
      <p:sp>
        <p:nvSpPr>
          <p:cNvPr id="14" name="Content Placeholder 2">
            <a:extLst>
              <a:ext uri="{FF2B5EF4-FFF2-40B4-BE49-F238E27FC236}">
                <a16:creationId xmlns:a16="http://schemas.microsoft.com/office/drawing/2014/main" id="{03084DED-C189-C140-8F1F-34DDD7230406}"/>
              </a:ext>
            </a:extLst>
          </p:cNvPr>
          <p:cNvSpPr txBox="1">
            <a:spLocks/>
          </p:cNvSpPr>
          <p:nvPr/>
        </p:nvSpPr>
        <p:spPr>
          <a:xfrm>
            <a:off x="156636" y="1319630"/>
            <a:ext cx="5516031" cy="484410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lvl="0" indent="-514350" algn="l">
              <a:lnSpc>
                <a:spcPct val="150000"/>
              </a:lnSpc>
              <a:buFont typeface="+mj-lt"/>
              <a:buAutoNum type="romanLcPeriod"/>
            </a:pPr>
            <a:r>
              <a:rPr lang="en-GB" dirty="0">
                <a:latin typeface="Helvetica" pitchFamily="2" charset="0"/>
              </a:rPr>
              <a:t>Public health measures on hygiene including measures to improve hand-washing and mandating the use of face masks.</a:t>
            </a:r>
            <a:endParaRPr lang="en-US" dirty="0">
              <a:latin typeface="Helvetica" pitchFamily="2" charset="0"/>
            </a:endParaRPr>
          </a:p>
          <a:p>
            <a:pPr marL="514350" lvl="0" indent="-514350" algn="l">
              <a:lnSpc>
                <a:spcPct val="150000"/>
              </a:lnSpc>
              <a:buFont typeface="+mj-lt"/>
              <a:buAutoNum type="romanLcPeriod"/>
            </a:pPr>
            <a:r>
              <a:rPr lang="en-GB" dirty="0">
                <a:latin typeface="Helvetica" pitchFamily="2" charset="0"/>
              </a:rPr>
              <a:t>Mass screening and testing.</a:t>
            </a:r>
            <a:endParaRPr lang="en-US" dirty="0">
              <a:latin typeface="Helvetica" pitchFamily="2" charset="0"/>
            </a:endParaRPr>
          </a:p>
          <a:p>
            <a:pPr marL="514350" lvl="0" indent="-514350" algn="l">
              <a:lnSpc>
                <a:spcPct val="150000"/>
              </a:lnSpc>
              <a:buFont typeface="+mj-lt"/>
              <a:buAutoNum type="romanLcPeriod"/>
            </a:pPr>
            <a:r>
              <a:rPr lang="en-GB" dirty="0">
                <a:latin typeface="Helvetica" pitchFamily="2" charset="0"/>
              </a:rPr>
              <a:t>Social distancing and limiting public gatherings.</a:t>
            </a:r>
            <a:endParaRPr lang="en-US" dirty="0">
              <a:latin typeface="Helvetica" pitchFamily="2" charset="0"/>
            </a:endParaRPr>
          </a:p>
        </p:txBody>
      </p:sp>
      <p:sp>
        <p:nvSpPr>
          <p:cNvPr id="4" name="Content Placeholder 2">
            <a:extLst>
              <a:ext uri="{FF2B5EF4-FFF2-40B4-BE49-F238E27FC236}">
                <a16:creationId xmlns:a16="http://schemas.microsoft.com/office/drawing/2014/main" id="{85AD94EE-4915-4D47-B330-9B144D886473}"/>
              </a:ext>
            </a:extLst>
          </p:cNvPr>
          <p:cNvSpPr txBox="1">
            <a:spLocks/>
          </p:cNvSpPr>
          <p:nvPr/>
        </p:nvSpPr>
        <p:spPr>
          <a:xfrm>
            <a:off x="5954187" y="1319630"/>
            <a:ext cx="6108700" cy="484410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lvl="0" indent="-514350" algn="l">
              <a:lnSpc>
                <a:spcPct val="150000"/>
              </a:lnSpc>
              <a:buFont typeface="+mj-lt"/>
              <a:buAutoNum type="romanLcPeriod" startAt="4"/>
            </a:pPr>
            <a:r>
              <a:rPr lang="en-GB" dirty="0">
                <a:latin typeface="Helvetica" pitchFamily="2" charset="0"/>
              </a:rPr>
              <a:t>Closure of schools and training institutions. </a:t>
            </a:r>
            <a:endParaRPr lang="en-US" dirty="0">
              <a:latin typeface="Helvetica" pitchFamily="2" charset="0"/>
            </a:endParaRPr>
          </a:p>
          <a:p>
            <a:pPr marL="514350" lvl="0" indent="-514350" algn="l">
              <a:lnSpc>
                <a:spcPct val="150000"/>
              </a:lnSpc>
              <a:buFont typeface="+mj-lt"/>
              <a:buAutoNum type="romanLcPeriod" startAt="4"/>
            </a:pPr>
            <a:r>
              <a:rPr lang="en-GB" dirty="0">
                <a:latin typeface="Helvetica" pitchFamily="2" charset="0"/>
              </a:rPr>
              <a:t>Movement restrictions within countries ranging from night-time curfews, partial lockdown and national lockdowns.</a:t>
            </a:r>
            <a:endParaRPr lang="en-US" dirty="0">
              <a:latin typeface="Helvetica" pitchFamily="2" charset="0"/>
            </a:endParaRPr>
          </a:p>
          <a:p>
            <a:pPr marL="514350" lvl="0" indent="-514350" algn="l">
              <a:lnSpc>
                <a:spcPct val="150000"/>
              </a:lnSpc>
              <a:buFont typeface="+mj-lt"/>
              <a:buAutoNum type="romanLcPeriod" startAt="4"/>
            </a:pPr>
            <a:r>
              <a:rPr lang="en-GB" dirty="0">
                <a:latin typeface="Helvetica" pitchFamily="2" charset="0"/>
              </a:rPr>
              <a:t>International travel restrictions including full border closures and international air traffic closures.</a:t>
            </a:r>
            <a:endParaRPr lang="en-US" dirty="0">
              <a:latin typeface="Helvetica" pitchFamily="2" charset="0"/>
            </a:endParaRPr>
          </a:p>
        </p:txBody>
      </p:sp>
    </p:spTree>
    <p:extLst>
      <p:ext uri="{BB962C8B-B14F-4D97-AF65-F5344CB8AC3E}">
        <p14:creationId xmlns:p14="http://schemas.microsoft.com/office/powerpoint/2010/main" val="675565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3255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Helvetica" pitchFamily="2" charset="0"/>
                <a:cs typeface="Arial Narrow" panose="020B0604020202020204" pitchFamily="34" charset="0"/>
              </a:rPr>
              <a:t>Key Drivers of the Demographic Dividend Under Threat</a:t>
            </a:r>
            <a:endParaRPr lang="en-GB" dirty="0">
              <a:latin typeface="Helvetica" pitchFamily="2" charset="0"/>
              <a:cs typeface="Arial" panose="020B0604020202020204" pitchFamily="34" charset="0"/>
            </a:endParaRPr>
          </a:p>
        </p:txBody>
      </p:sp>
      <p:pic>
        <p:nvPicPr>
          <p:cNvPr id="4" name="Picture 3">
            <a:extLst>
              <a:ext uri="{FF2B5EF4-FFF2-40B4-BE49-F238E27FC236}">
                <a16:creationId xmlns:a16="http://schemas.microsoft.com/office/drawing/2014/main" id="{ADB5CC6D-2275-8749-958D-96FB6C0F4FFD}"/>
              </a:ext>
            </a:extLst>
          </p:cNvPr>
          <p:cNvPicPr>
            <a:picLocks noChangeAspect="1"/>
          </p:cNvPicPr>
          <p:nvPr/>
        </p:nvPicPr>
        <p:blipFill>
          <a:blip r:embed="rId3"/>
          <a:stretch>
            <a:fillRect/>
          </a:stretch>
        </p:blipFill>
        <p:spPr>
          <a:xfrm>
            <a:off x="0" y="1448786"/>
            <a:ext cx="12192000" cy="4619668"/>
          </a:xfrm>
          <a:prstGeom prst="rect">
            <a:avLst/>
          </a:prstGeom>
        </p:spPr>
      </p:pic>
    </p:spTree>
    <p:extLst>
      <p:ext uri="{BB962C8B-B14F-4D97-AF65-F5344CB8AC3E}">
        <p14:creationId xmlns:p14="http://schemas.microsoft.com/office/powerpoint/2010/main" val="2933726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95420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Helvetica" pitchFamily="2" charset="0"/>
                <a:cs typeface="Arial Narrow" panose="020B0604020202020204" pitchFamily="34" charset="0"/>
              </a:rPr>
              <a:t>Reproductive Health in Kenya</a:t>
            </a:r>
            <a:endParaRPr lang="en-GB" dirty="0">
              <a:latin typeface="Helvetica" pitchFamily="2" charset="0"/>
              <a:cs typeface="Arial" panose="020B0604020202020204" pitchFamily="34" charset="0"/>
            </a:endParaRPr>
          </a:p>
        </p:txBody>
      </p:sp>
      <p:sp>
        <p:nvSpPr>
          <p:cNvPr id="14" name="Content Placeholder 2">
            <a:extLst>
              <a:ext uri="{FF2B5EF4-FFF2-40B4-BE49-F238E27FC236}">
                <a16:creationId xmlns:a16="http://schemas.microsoft.com/office/drawing/2014/main" id="{03084DED-C189-C140-8F1F-34DDD7230406}"/>
              </a:ext>
            </a:extLst>
          </p:cNvPr>
          <p:cNvSpPr txBox="1">
            <a:spLocks/>
          </p:cNvSpPr>
          <p:nvPr/>
        </p:nvSpPr>
        <p:spPr>
          <a:xfrm>
            <a:off x="495299" y="1133364"/>
            <a:ext cx="11201400" cy="46757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600" b="1" dirty="0">
                <a:latin typeface="Helvetica" pitchFamily="2" charset="0"/>
              </a:rPr>
              <a:t>Disruptions to contraception for adolescents and young adults (age 15-24) in Nairobi during the pandemic</a:t>
            </a:r>
            <a:endParaRPr lang="en-GB" sz="1400" b="1" dirty="0">
              <a:latin typeface="Helvetica" pitchFamily="2" charset="0"/>
            </a:endParaRPr>
          </a:p>
        </p:txBody>
      </p:sp>
      <p:sp>
        <p:nvSpPr>
          <p:cNvPr id="2" name="Rectangle 1">
            <a:extLst>
              <a:ext uri="{FF2B5EF4-FFF2-40B4-BE49-F238E27FC236}">
                <a16:creationId xmlns:a16="http://schemas.microsoft.com/office/drawing/2014/main" id="{ED10396D-DFF7-834A-AC57-6AC46C67526D}"/>
              </a:ext>
            </a:extLst>
          </p:cNvPr>
          <p:cNvSpPr/>
          <p:nvPr/>
        </p:nvSpPr>
        <p:spPr>
          <a:xfrm>
            <a:off x="2827867" y="6302130"/>
            <a:ext cx="9105899" cy="338554"/>
          </a:xfrm>
          <a:prstGeom prst="rect">
            <a:avLst/>
          </a:prstGeom>
        </p:spPr>
        <p:txBody>
          <a:bodyPr wrap="square">
            <a:spAutoFit/>
          </a:bodyPr>
          <a:lstStyle/>
          <a:p>
            <a:r>
              <a:rPr lang="en-GB" sz="1600" i="1" dirty="0">
                <a:solidFill>
                  <a:srgbClr val="000000"/>
                </a:solidFill>
                <a:latin typeface="Helvetica" pitchFamily="2" charset="0"/>
                <a:ea typeface="Times New Roman" panose="02020603050405020304" pitchFamily="18" charset="0"/>
                <a:cs typeface="Calibri" panose="020F0502020204030204" pitchFamily="34" charset="0"/>
              </a:rPr>
              <a:t>Source: PMA Agile/Gender and ICRHK (2020)</a:t>
            </a:r>
            <a:endParaRPr lang="en-GB" sz="1600" dirty="0">
              <a:latin typeface="Helvetica" pitchFamily="2" charset="0"/>
            </a:endParaRPr>
          </a:p>
        </p:txBody>
      </p:sp>
      <p:pic>
        <p:nvPicPr>
          <p:cNvPr id="6" name="Picture 5">
            <a:extLst>
              <a:ext uri="{FF2B5EF4-FFF2-40B4-BE49-F238E27FC236}">
                <a16:creationId xmlns:a16="http://schemas.microsoft.com/office/drawing/2014/main" id="{D2540AB0-7E01-554B-81F4-1B1659FB72E4}"/>
              </a:ext>
            </a:extLst>
          </p:cNvPr>
          <p:cNvPicPr>
            <a:picLocks noChangeAspect="1"/>
          </p:cNvPicPr>
          <p:nvPr/>
        </p:nvPicPr>
        <p:blipFill>
          <a:blip r:embed="rId3"/>
          <a:stretch>
            <a:fillRect/>
          </a:stretch>
        </p:blipFill>
        <p:spPr>
          <a:xfrm>
            <a:off x="2687109" y="1600934"/>
            <a:ext cx="6336000" cy="4673283"/>
          </a:xfrm>
          <a:prstGeom prst="rect">
            <a:avLst/>
          </a:prstGeom>
        </p:spPr>
      </p:pic>
    </p:spTree>
    <p:extLst>
      <p:ext uri="{BB962C8B-B14F-4D97-AF65-F5344CB8AC3E}">
        <p14:creationId xmlns:p14="http://schemas.microsoft.com/office/powerpoint/2010/main" val="3266619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18030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Arial Narrow" panose="020B0604020202020204" pitchFamily="34" charset="0"/>
                <a:cs typeface="Arial Narrow" panose="020B0604020202020204" pitchFamily="34" charset="0"/>
              </a:rPr>
              <a:t>Education and training has been massively disrupted</a:t>
            </a:r>
            <a:endParaRPr lang="en-GB"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0CBF49B-1B8E-AC46-A416-6494E14CBB41}"/>
              </a:ext>
            </a:extLst>
          </p:cNvPr>
          <p:cNvPicPr>
            <a:picLocks noChangeAspect="1"/>
          </p:cNvPicPr>
          <p:nvPr/>
        </p:nvPicPr>
        <p:blipFill>
          <a:blip r:embed="rId3"/>
          <a:stretch>
            <a:fillRect/>
          </a:stretch>
        </p:blipFill>
        <p:spPr>
          <a:xfrm>
            <a:off x="31133" y="2125430"/>
            <a:ext cx="4076129" cy="2880000"/>
          </a:xfrm>
          <a:prstGeom prst="rect">
            <a:avLst/>
          </a:prstGeom>
        </p:spPr>
      </p:pic>
      <p:pic>
        <p:nvPicPr>
          <p:cNvPr id="11" name="Picture 10">
            <a:extLst>
              <a:ext uri="{FF2B5EF4-FFF2-40B4-BE49-F238E27FC236}">
                <a16:creationId xmlns:a16="http://schemas.microsoft.com/office/drawing/2014/main" id="{E9C964E1-A166-AE44-87F7-742F27579073}"/>
              </a:ext>
            </a:extLst>
          </p:cNvPr>
          <p:cNvPicPr>
            <a:picLocks noChangeAspect="1"/>
          </p:cNvPicPr>
          <p:nvPr/>
        </p:nvPicPr>
        <p:blipFill>
          <a:blip r:embed="rId4"/>
          <a:stretch>
            <a:fillRect/>
          </a:stretch>
        </p:blipFill>
        <p:spPr>
          <a:xfrm>
            <a:off x="4107262" y="2125430"/>
            <a:ext cx="4025062" cy="2880000"/>
          </a:xfrm>
          <a:prstGeom prst="rect">
            <a:avLst/>
          </a:prstGeom>
        </p:spPr>
      </p:pic>
      <p:pic>
        <p:nvPicPr>
          <p:cNvPr id="13" name="Picture 12">
            <a:extLst>
              <a:ext uri="{FF2B5EF4-FFF2-40B4-BE49-F238E27FC236}">
                <a16:creationId xmlns:a16="http://schemas.microsoft.com/office/drawing/2014/main" id="{125B7E20-C9CF-7A44-80F6-68FC9ADB2F3B}"/>
              </a:ext>
            </a:extLst>
          </p:cNvPr>
          <p:cNvPicPr>
            <a:picLocks noChangeAspect="1"/>
          </p:cNvPicPr>
          <p:nvPr/>
        </p:nvPicPr>
        <p:blipFill>
          <a:blip r:embed="rId5"/>
          <a:stretch>
            <a:fillRect/>
          </a:stretch>
        </p:blipFill>
        <p:spPr>
          <a:xfrm>
            <a:off x="8031882" y="2125430"/>
            <a:ext cx="4059759" cy="2880000"/>
          </a:xfrm>
          <a:prstGeom prst="rect">
            <a:avLst/>
          </a:prstGeom>
        </p:spPr>
      </p:pic>
      <p:sp>
        <p:nvSpPr>
          <p:cNvPr id="14" name="TextBox 13">
            <a:extLst>
              <a:ext uri="{FF2B5EF4-FFF2-40B4-BE49-F238E27FC236}">
                <a16:creationId xmlns:a16="http://schemas.microsoft.com/office/drawing/2014/main" id="{AC31BA7A-DD71-7B48-B0BC-7EAE84E5C25C}"/>
              </a:ext>
            </a:extLst>
          </p:cNvPr>
          <p:cNvSpPr txBox="1"/>
          <p:nvPr/>
        </p:nvSpPr>
        <p:spPr>
          <a:xfrm>
            <a:off x="1014761" y="1756098"/>
            <a:ext cx="1683834" cy="369332"/>
          </a:xfrm>
          <a:prstGeom prst="rect">
            <a:avLst/>
          </a:prstGeom>
          <a:noFill/>
        </p:spPr>
        <p:txBody>
          <a:bodyPr wrap="square" rtlCol="0">
            <a:spAutoFit/>
          </a:bodyPr>
          <a:lstStyle/>
          <a:p>
            <a:r>
              <a:rPr lang="en-GB" dirty="0"/>
              <a:t>March 10, 2020</a:t>
            </a:r>
          </a:p>
        </p:txBody>
      </p:sp>
      <p:sp>
        <p:nvSpPr>
          <p:cNvPr id="15" name="TextBox 14">
            <a:extLst>
              <a:ext uri="{FF2B5EF4-FFF2-40B4-BE49-F238E27FC236}">
                <a16:creationId xmlns:a16="http://schemas.microsoft.com/office/drawing/2014/main" id="{9A136FC6-A3DE-844D-A414-CDB4C817D32B}"/>
              </a:ext>
            </a:extLst>
          </p:cNvPr>
          <p:cNvSpPr txBox="1"/>
          <p:nvPr/>
        </p:nvSpPr>
        <p:spPr>
          <a:xfrm>
            <a:off x="5277876" y="1729205"/>
            <a:ext cx="1479763" cy="369332"/>
          </a:xfrm>
          <a:prstGeom prst="rect">
            <a:avLst/>
          </a:prstGeom>
          <a:noFill/>
        </p:spPr>
        <p:txBody>
          <a:bodyPr wrap="square" rtlCol="0">
            <a:spAutoFit/>
          </a:bodyPr>
          <a:lstStyle/>
          <a:p>
            <a:r>
              <a:rPr lang="en-GB" dirty="0"/>
              <a:t>May 10, 2020</a:t>
            </a:r>
          </a:p>
        </p:txBody>
      </p:sp>
      <p:sp>
        <p:nvSpPr>
          <p:cNvPr id="16" name="TextBox 15">
            <a:extLst>
              <a:ext uri="{FF2B5EF4-FFF2-40B4-BE49-F238E27FC236}">
                <a16:creationId xmlns:a16="http://schemas.microsoft.com/office/drawing/2014/main" id="{0A2EAC13-0E0D-434C-A4BD-4668E8F62235}"/>
              </a:ext>
            </a:extLst>
          </p:cNvPr>
          <p:cNvSpPr txBox="1"/>
          <p:nvPr/>
        </p:nvSpPr>
        <p:spPr>
          <a:xfrm>
            <a:off x="9511622" y="1687659"/>
            <a:ext cx="2096798" cy="369332"/>
          </a:xfrm>
          <a:prstGeom prst="rect">
            <a:avLst/>
          </a:prstGeom>
          <a:noFill/>
        </p:spPr>
        <p:txBody>
          <a:bodyPr wrap="square" rtlCol="0">
            <a:spAutoFit/>
          </a:bodyPr>
          <a:lstStyle/>
          <a:p>
            <a:r>
              <a:rPr lang="en-GB" dirty="0"/>
              <a:t>November 10, 2020</a:t>
            </a:r>
          </a:p>
        </p:txBody>
      </p:sp>
      <p:sp>
        <p:nvSpPr>
          <p:cNvPr id="17" name="TextBox 16">
            <a:extLst>
              <a:ext uri="{FF2B5EF4-FFF2-40B4-BE49-F238E27FC236}">
                <a16:creationId xmlns:a16="http://schemas.microsoft.com/office/drawing/2014/main" id="{A5882484-5D15-C646-8FBD-2BB94A91ED06}"/>
              </a:ext>
            </a:extLst>
          </p:cNvPr>
          <p:cNvSpPr txBox="1"/>
          <p:nvPr/>
        </p:nvSpPr>
        <p:spPr>
          <a:xfrm>
            <a:off x="10013795" y="5017787"/>
            <a:ext cx="2077846" cy="307777"/>
          </a:xfrm>
          <a:prstGeom prst="rect">
            <a:avLst/>
          </a:prstGeom>
          <a:noFill/>
        </p:spPr>
        <p:txBody>
          <a:bodyPr wrap="square" rtlCol="0">
            <a:spAutoFit/>
          </a:bodyPr>
          <a:lstStyle/>
          <a:p>
            <a:r>
              <a:rPr lang="en-GB" sz="1400" i="1" dirty="0"/>
              <a:t>Source: UNESCO</a:t>
            </a:r>
          </a:p>
        </p:txBody>
      </p:sp>
    </p:spTree>
    <p:extLst>
      <p:ext uri="{BB962C8B-B14F-4D97-AF65-F5344CB8AC3E}">
        <p14:creationId xmlns:p14="http://schemas.microsoft.com/office/powerpoint/2010/main" val="3753858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95420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Helvetica" pitchFamily="2" charset="0"/>
                <a:cs typeface="Arial Narrow" panose="020B0604020202020204" pitchFamily="34" charset="0"/>
              </a:rPr>
              <a:t>Example from NIDS_CRAM Study in South Africa</a:t>
            </a:r>
            <a:endParaRPr lang="en-GB" dirty="0">
              <a:latin typeface="Helvetica" pitchFamily="2" charset="0"/>
              <a:cs typeface="Arial" panose="020B0604020202020204" pitchFamily="34" charset="0"/>
            </a:endParaRPr>
          </a:p>
        </p:txBody>
      </p:sp>
      <p:sp>
        <p:nvSpPr>
          <p:cNvPr id="14" name="Content Placeholder 2">
            <a:extLst>
              <a:ext uri="{FF2B5EF4-FFF2-40B4-BE49-F238E27FC236}">
                <a16:creationId xmlns:a16="http://schemas.microsoft.com/office/drawing/2014/main" id="{03084DED-C189-C140-8F1F-34DDD7230406}"/>
              </a:ext>
            </a:extLst>
          </p:cNvPr>
          <p:cNvSpPr txBox="1">
            <a:spLocks/>
          </p:cNvSpPr>
          <p:nvPr/>
        </p:nvSpPr>
        <p:spPr>
          <a:xfrm>
            <a:off x="1780116" y="1133364"/>
            <a:ext cx="11201400" cy="46757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800" b="1" dirty="0">
                <a:latin typeface="Helvetica" pitchFamily="2" charset="0"/>
              </a:rPr>
              <a:t>Percentage net loss in employment between February and June 2020 by sub-group</a:t>
            </a:r>
            <a:endParaRPr lang="en-GB" sz="1600" b="1" dirty="0">
              <a:latin typeface="Helvetica" pitchFamily="2" charset="0"/>
            </a:endParaRPr>
          </a:p>
        </p:txBody>
      </p:sp>
      <p:pic>
        <p:nvPicPr>
          <p:cNvPr id="7" name="Picture 6" descr="A screenshot of a cell phone&#10;&#10;Description automatically generated">
            <a:extLst>
              <a:ext uri="{FF2B5EF4-FFF2-40B4-BE49-F238E27FC236}">
                <a16:creationId xmlns:a16="http://schemas.microsoft.com/office/drawing/2014/main" id="{4A05793B-53F0-DF4A-9652-6C1E070A6337}"/>
              </a:ext>
            </a:extLst>
          </p:cNvPr>
          <p:cNvPicPr>
            <a:picLocks noChangeAspect="1"/>
          </p:cNvPicPr>
          <p:nvPr/>
        </p:nvPicPr>
        <p:blipFill rotWithShape="1">
          <a:blip r:embed="rId3"/>
          <a:srcRect t="9993"/>
          <a:stretch/>
        </p:blipFill>
        <p:spPr>
          <a:xfrm>
            <a:off x="1780116" y="1444082"/>
            <a:ext cx="9116227" cy="4644000"/>
          </a:xfrm>
          <a:prstGeom prst="rect">
            <a:avLst/>
          </a:prstGeom>
          <a:ln>
            <a:solidFill>
              <a:schemeClr val="tx1"/>
            </a:solidFill>
          </a:ln>
        </p:spPr>
      </p:pic>
    </p:spTree>
    <p:extLst>
      <p:ext uri="{BB962C8B-B14F-4D97-AF65-F5344CB8AC3E}">
        <p14:creationId xmlns:p14="http://schemas.microsoft.com/office/powerpoint/2010/main" val="3628129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612631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Arial Narrow" panose="020B0604020202020204" pitchFamily="34" charset="0"/>
                <a:cs typeface="Arial Narrow" panose="020B0604020202020204" pitchFamily="34" charset="0"/>
              </a:rPr>
              <a:t>Recommended Policy Priorities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079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3255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dirty="0"/>
              <a:t>1. Sexual and Reproductive Health and Rights (SRHR) and Gender-Based Violence (GBV)</a:t>
            </a:r>
            <a:endParaRPr lang="en-GB" dirty="0">
              <a:latin typeface="Helvetica" pitchFamily="2" charset="0"/>
              <a:cs typeface="Arial" panose="020B0604020202020204" pitchFamily="34" charset="0"/>
            </a:endParaRPr>
          </a:p>
        </p:txBody>
      </p:sp>
      <p:sp>
        <p:nvSpPr>
          <p:cNvPr id="3" name="Content Placeholder 2">
            <a:extLst>
              <a:ext uri="{FF2B5EF4-FFF2-40B4-BE49-F238E27FC236}">
                <a16:creationId xmlns:a16="http://schemas.microsoft.com/office/drawing/2014/main" id="{3AD63B14-D86D-534D-92E2-60B1BF41782E}"/>
              </a:ext>
            </a:extLst>
          </p:cNvPr>
          <p:cNvSpPr>
            <a:spLocks noGrp="1"/>
          </p:cNvSpPr>
          <p:nvPr>
            <p:ph idx="1"/>
          </p:nvPr>
        </p:nvSpPr>
        <p:spPr>
          <a:xfrm>
            <a:off x="315686" y="1629681"/>
            <a:ext cx="8329160" cy="4873625"/>
          </a:xfrm>
        </p:spPr>
        <p:txBody>
          <a:bodyPr>
            <a:normAutofit fontScale="70000" lnSpcReduction="20000"/>
          </a:bodyPr>
          <a:lstStyle/>
          <a:p>
            <a:pPr>
              <a:lnSpc>
                <a:spcPct val="170000"/>
              </a:lnSpc>
            </a:pPr>
            <a:r>
              <a:rPr lang="en-GB" dirty="0"/>
              <a:t>Invest in ensuring that comprehensive SRHR services are adequately funded and there is full resumption of services including family planning, adolescent sexual and reproductive health services and youth friendly services. </a:t>
            </a:r>
          </a:p>
          <a:p>
            <a:pPr>
              <a:lnSpc>
                <a:spcPct val="170000"/>
              </a:lnSpc>
            </a:pPr>
            <a:r>
              <a:rPr lang="en-GB" dirty="0"/>
              <a:t>Funding and programmes should be monitored to ensure continuity of SRHR as part of the essential health services during the pandemic.</a:t>
            </a:r>
          </a:p>
          <a:p>
            <a:pPr>
              <a:lnSpc>
                <a:spcPct val="170000"/>
              </a:lnSpc>
            </a:pPr>
            <a:r>
              <a:rPr lang="en-GB" dirty="0"/>
              <a:t>Design effective interventions to reinforce adherence to existing laws to protect girls and women from SGBV.</a:t>
            </a:r>
          </a:p>
        </p:txBody>
      </p:sp>
      <p:pic>
        <p:nvPicPr>
          <p:cNvPr id="6" name="Picture 5">
            <a:extLst>
              <a:ext uri="{FF2B5EF4-FFF2-40B4-BE49-F238E27FC236}">
                <a16:creationId xmlns:a16="http://schemas.microsoft.com/office/drawing/2014/main" id="{2FBE657B-4F26-F345-BF52-6E81D572F71B}"/>
              </a:ext>
            </a:extLst>
          </p:cNvPr>
          <p:cNvPicPr>
            <a:picLocks noChangeAspect="1"/>
          </p:cNvPicPr>
          <p:nvPr/>
        </p:nvPicPr>
        <p:blipFill>
          <a:blip r:embed="rId3"/>
          <a:stretch>
            <a:fillRect/>
          </a:stretch>
        </p:blipFill>
        <p:spPr>
          <a:xfrm>
            <a:off x="9547677" y="1629681"/>
            <a:ext cx="1806121" cy="1942432"/>
          </a:xfrm>
          <a:prstGeom prst="rect">
            <a:avLst/>
          </a:prstGeom>
        </p:spPr>
      </p:pic>
      <p:pic>
        <p:nvPicPr>
          <p:cNvPr id="7" name="Picture 6">
            <a:extLst>
              <a:ext uri="{FF2B5EF4-FFF2-40B4-BE49-F238E27FC236}">
                <a16:creationId xmlns:a16="http://schemas.microsoft.com/office/drawing/2014/main" id="{7FDE012D-1231-F244-BBBA-BCC7CFC8ED00}"/>
              </a:ext>
            </a:extLst>
          </p:cNvPr>
          <p:cNvPicPr>
            <a:picLocks noChangeAspect="1"/>
          </p:cNvPicPr>
          <p:nvPr/>
        </p:nvPicPr>
        <p:blipFill>
          <a:blip r:embed="rId4"/>
          <a:stretch>
            <a:fillRect/>
          </a:stretch>
        </p:blipFill>
        <p:spPr>
          <a:xfrm>
            <a:off x="9896475" y="4074212"/>
            <a:ext cx="1457323" cy="1567310"/>
          </a:xfrm>
          <a:prstGeom prst="rect">
            <a:avLst/>
          </a:prstGeom>
        </p:spPr>
      </p:pic>
    </p:spTree>
    <p:extLst>
      <p:ext uri="{BB962C8B-B14F-4D97-AF65-F5344CB8AC3E}">
        <p14:creationId xmlns:p14="http://schemas.microsoft.com/office/powerpoint/2010/main" val="3674970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3255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Helvetica" pitchFamily="2" charset="0"/>
                <a:cs typeface="Arial Narrow" panose="020B0604020202020204" pitchFamily="34" charset="0"/>
              </a:rPr>
              <a:t>2. Education and Training</a:t>
            </a:r>
            <a:endParaRPr lang="en-GB" dirty="0">
              <a:latin typeface="Helvetica" pitchFamily="2" charset="0"/>
              <a:cs typeface="Arial" panose="020B0604020202020204" pitchFamily="34" charset="0"/>
            </a:endParaRPr>
          </a:p>
        </p:txBody>
      </p:sp>
      <p:sp>
        <p:nvSpPr>
          <p:cNvPr id="3" name="Content Placeholder 2">
            <a:extLst>
              <a:ext uri="{FF2B5EF4-FFF2-40B4-BE49-F238E27FC236}">
                <a16:creationId xmlns:a16="http://schemas.microsoft.com/office/drawing/2014/main" id="{3AD63B14-D86D-534D-92E2-60B1BF41782E}"/>
              </a:ext>
            </a:extLst>
          </p:cNvPr>
          <p:cNvSpPr>
            <a:spLocks noGrp="1"/>
          </p:cNvSpPr>
          <p:nvPr>
            <p:ph idx="1"/>
          </p:nvPr>
        </p:nvSpPr>
        <p:spPr>
          <a:xfrm>
            <a:off x="3929743" y="1499053"/>
            <a:ext cx="7795760" cy="4873625"/>
          </a:xfrm>
        </p:spPr>
        <p:txBody>
          <a:bodyPr>
            <a:normAutofit fontScale="85000" lnSpcReduction="10000"/>
          </a:bodyPr>
          <a:lstStyle/>
          <a:p>
            <a:pPr>
              <a:lnSpc>
                <a:spcPct val="170000"/>
              </a:lnSpc>
            </a:pPr>
            <a:r>
              <a:rPr lang="en-GB" dirty="0"/>
              <a:t>Implement robust return-to-school strategies, with a particular focus on ensuring that the disadvantaged groups as well as girls do not drop out of school.</a:t>
            </a:r>
          </a:p>
          <a:p>
            <a:pPr>
              <a:lnSpc>
                <a:spcPct val="170000"/>
              </a:lnSpc>
            </a:pPr>
            <a:r>
              <a:rPr lang="en-GB" dirty="0"/>
              <a:t>Prevent deepening learning inequalities, where home-schooling and Open Distance and eLearning strategies have been adopted to ensure continuity of learning.</a:t>
            </a:r>
          </a:p>
        </p:txBody>
      </p:sp>
      <p:pic>
        <p:nvPicPr>
          <p:cNvPr id="2" name="Picture 1">
            <a:extLst>
              <a:ext uri="{FF2B5EF4-FFF2-40B4-BE49-F238E27FC236}">
                <a16:creationId xmlns:a16="http://schemas.microsoft.com/office/drawing/2014/main" id="{F2E4E530-386D-0445-AD23-6B2629A2020E}"/>
              </a:ext>
            </a:extLst>
          </p:cNvPr>
          <p:cNvPicPr>
            <a:picLocks noChangeAspect="1"/>
          </p:cNvPicPr>
          <p:nvPr/>
        </p:nvPicPr>
        <p:blipFill>
          <a:blip r:embed="rId3"/>
          <a:stretch>
            <a:fillRect/>
          </a:stretch>
        </p:blipFill>
        <p:spPr>
          <a:xfrm>
            <a:off x="293914" y="2235879"/>
            <a:ext cx="2923722" cy="2941022"/>
          </a:xfrm>
          <a:prstGeom prst="rect">
            <a:avLst/>
          </a:prstGeom>
        </p:spPr>
      </p:pic>
    </p:spTree>
    <p:extLst>
      <p:ext uri="{BB962C8B-B14F-4D97-AF65-F5344CB8AC3E}">
        <p14:creationId xmlns:p14="http://schemas.microsoft.com/office/powerpoint/2010/main" val="2452919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3255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dirty="0">
                <a:latin typeface="Helvetica" pitchFamily="2" charset="0"/>
                <a:cs typeface="Arial" panose="020B0604020202020204" pitchFamily="34" charset="0"/>
              </a:rPr>
              <a:t>3. Employment, Livelihoods and Social Protection</a:t>
            </a:r>
          </a:p>
        </p:txBody>
      </p:sp>
      <p:sp>
        <p:nvSpPr>
          <p:cNvPr id="3" name="Content Placeholder 2">
            <a:extLst>
              <a:ext uri="{FF2B5EF4-FFF2-40B4-BE49-F238E27FC236}">
                <a16:creationId xmlns:a16="http://schemas.microsoft.com/office/drawing/2014/main" id="{3AD63B14-D86D-534D-92E2-60B1BF41782E}"/>
              </a:ext>
            </a:extLst>
          </p:cNvPr>
          <p:cNvSpPr>
            <a:spLocks noGrp="1"/>
          </p:cNvSpPr>
          <p:nvPr>
            <p:ph idx="1"/>
          </p:nvPr>
        </p:nvSpPr>
        <p:spPr>
          <a:xfrm>
            <a:off x="217714" y="1575253"/>
            <a:ext cx="7621589" cy="4873625"/>
          </a:xfrm>
        </p:spPr>
        <p:txBody>
          <a:bodyPr>
            <a:normAutofit fontScale="77500" lnSpcReduction="20000"/>
          </a:bodyPr>
          <a:lstStyle/>
          <a:p>
            <a:pPr>
              <a:lnSpc>
                <a:spcPct val="170000"/>
              </a:lnSpc>
            </a:pPr>
            <a:r>
              <a:rPr lang="en-GB" dirty="0"/>
              <a:t>Invest in re-igniting the informal and gig economies.</a:t>
            </a:r>
          </a:p>
          <a:p>
            <a:pPr>
              <a:lnSpc>
                <a:spcPct val="170000"/>
              </a:lnSpc>
            </a:pPr>
            <a:r>
              <a:rPr lang="en-GB" dirty="0"/>
              <a:t>Provide inclusive social protection measures such as cash transfers, food subsidies, and free medical care. </a:t>
            </a:r>
          </a:p>
          <a:p>
            <a:pPr>
              <a:lnSpc>
                <a:spcPct val="170000"/>
              </a:lnSpc>
            </a:pPr>
            <a:r>
              <a:rPr lang="en-GB" dirty="0"/>
              <a:t>Deploy evidence-based targeting of programmes.</a:t>
            </a:r>
          </a:p>
          <a:p>
            <a:pPr>
              <a:lnSpc>
                <a:spcPct val="170000"/>
              </a:lnSpc>
            </a:pPr>
            <a:r>
              <a:rPr lang="en-GB" dirty="0"/>
              <a:t>Monitoring and evaluation mechanisms to improve the effectiveness of these programmes.</a:t>
            </a:r>
          </a:p>
        </p:txBody>
      </p:sp>
      <p:pic>
        <p:nvPicPr>
          <p:cNvPr id="4" name="Picture 3">
            <a:extLst>
              <a:ext uri="{FF2B5EF4-FFF2-40B4-BE49-F238E27FC236}">
                <a16:creationId xmlns:a16="http://schemas.microsoft.com/office/drawing/2014/main" id="{F2BCB3A9-A309-3848-A96B-6BA417C39585}"/>
              </a:ext>
            </a:extLst>
          </p:cNvPr>
          <p:cNvPicPr>
            <a:picLocks noChangeAspect="1"/>
          </p:cNvPicPr>
          <p:nvPr/>
        </p:nvPicPr>
        <p:blipFill>
          <a:blip r:embed="rId3"/>
          <a:stretch>
            <a:fillRect/>
          </a:stretch>
        </p:blipFill>
        <p:spPr>
          <a:xfrm>
            <a:off x="8354046" y="1655535"/>
            <a:ext cx="3016083" cy="1904093"/>
          </a:xfrm>
          <a:prstGeom prst="rect">
            <a:avLst/>
          </a:prstGeom>
        </p:spPr>
      </p:pic>
      <p:pic>
        <p:nvPicPr>
          <p:cNvPr id="6" name="Picture 5">
            <a:extLst>
              <a:ext uri="{FF2B5EF4-FFF2-40B4-BE49-F238E27FC236}">
                <a16:creationId xmlns:a16="http://schemas.microsoft.com/office/drawing/2014/main" id="{6565C985-422D-1649-BD9A-80E91A8D2BA8}"/>
              </a:ext>
            </a:extLst>
          </p:cNvPr>
          <p:cNvPicPr>
            <a:picLocks noChangeAspect="1"/>
          </p:cNvPicPr>
          <p:nvPr/>
        </p:nvPicPr>
        <p:blipFill>
          <a:blip r:embed="rId4"/>
          <a:stretch>
            <a:fillRect/>
          </a:stretch>
        </p:blipFill>
        <p:spPr>
          <a:xfrm>
            <a:off x="8991600" y="3895534"/>
            <a:ext cx="1900465" cy="2056668"/>
          </a:xfrm>
          <a:prstGeom prst="rect">
            <a:avLst/>
          </a:prstGeom>
        </p:spPr>
      </p:pic>
    </p:spTree>
    <p:extLst>
      <p:ext uri="{BB962C8B-B14F-4D97-AF65-F5344CB8AC3E}">
        <p14:creationId xmlns:p14="http://schemas.microsoft.com/office/powerpoint/2010/main" val="4247796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3255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Helvetica" pitchFamily="2" charset="0"/>
                <a:cs typeface="Arial Narrow" panose="020B0604020202020204" pitchFamily="34" charset="0"/>
              </a:rPr>
              <a:t>4. Data and Measurement</a:t>
            </a:r>
            <a:endParaRPr lang="en-GB" dirty="0">
              <a:latin typeface="Helvetica" pitchFamily="2" charset="0"/>
              <a:cs typeface="Arial" panose="020B0604020202020204" pitchFamily="34" charset="0"/>
            </a:endParaRPr>
          </a:p>
        </p:txBody>
      </p:sp>
      <p:sp>
        <p:nvSpPr>
          <p:cNvPr id="3" name="Content Placeholder 2">
            <a:extLst>
              <a:ext uri="{FF2B5EF4-FFF2-40B4-BE49-F238E27FC236}">
                <a16:creationId xmlns:a16="http://schemas.microsoft.com/office/drawing/2014/main" id="{3AD63B14-D86D-534D-92E2-60B1BF41782E}"/>
              </a:ext>
            </a:extLst>
          </p:cNvPr>
          <p:cNvSpPr>
            <a:spLocks noGrp="1"/>
          </p:cNvSpPr>
          <p:nvPr>
            <p:ph idx="1"/>
          </p:nvPr>
        </p:nvSpPr>
        <p:spPr>
          <a:xfrm>
            <a:off x="2511932" y="1499053"/>
            <a:ext cx="9213572" cy="5206547"/>
          </a:xfrm>
        </p:spPr>
        <p:txBody>
          <a:bodyPr>
            <a:normAutofit fontScale="62500" lnSpcReduction="20000"/>
          </a:bodyPr>
          <a:lstStyle/>
          <a:p>
            <a:pPr>
              <a:lnSpc>
                <a:spcPct val="170000"/>
              </a:lnSpc>
            </a:pPr>
            <a:r>
              <a:rPr lang="en-GB" dirty="0"/>
              <a:t>Develop measures to ensure continuation of collection of routine and survey data. </a:t>
            </a:r>
          </a:p>
          <a:p>
            <a:pPr>
              <a:lnSpc>
                <a:spcPct val="170000"/>
              </a:lnSpc>
            </a:pPr>
            <a:r>
              <a:rPr lang="en-GB" dirty="0"/>
              <a:t>Strengthen routine and survey data collection mechanisms to enhance understanding of the health and socio-economic impact of COVID-19 and improve monitoring and evaluation of COVID-19 intervention programmes. </a:t>
            </a:r>
          </a:p>
          <a:p>
            <a:pPr>
              <a:lnSpc>
                <a:spcPct val="170000"/>
              </a:lnSpc>
            </a:pPr>
            <a:r>
              <a:rPr lang="en-GB" dirty="0"/>
              <a:t>Conduct in-depth assessments of the impact of COVID-19 on population inequalities to draw actionable recommendations. </a:t>
            </a:r>
          </a:p>
          <a:p>
            <a:pPr>
              <a:lnSpc>
                <a:spcPct val="170000"/>
              </a:lnSpc>
            </a:pPr>
            <a:r>
              <a:rPr lang="en-GB" dirty="0"/>
              <a:t>Build on existing longitudinal evidence generation platforms such as the Health and Demographic Surveillance Systems (HDSS) to generate evidence. </a:t>
            </a:r>
          </a:p>
          <a:p>
            <a:pPr>
              <a:lnSpc>
                <a:spcPct val="170000"/>
              </a:lnSpc>
            </a:pPr>
            <a:r>
              <a:rPr lang="en-GB" dirty="0"/>
              <a:t>Promote the use of alternative data collection models including the adoption of various technologies for data collection. </a:t>
            </a:r>
          </a:p>
        </p:txBody>
      </p:sp>
      <p:pic>
        <p:nvPicPr>
          <p:cNvPr id="2" name="Picture 1">
            <a:extLst>
              <a:ext uri="{FF2B5EF4-FFF2-40B4-BE49-F238E27FC236}">
                <a16:creationId xmlns:a16="http://schemas.microsoft.com/office/drawing/2014/main" id="{DF78967B-080F-4240-AB07-32AF1BC291FC}"/>
              </a:ext>
            </a:extLst>
          </p:cNvPr>
          <p:cNvPicPr>
            <a:picLocks noChangeAspect="1"/>
          </p:cNvPicPr>
          <p:nvPr/>
        </p:nvPicPr>
        <p:blipFill>
          <a:blip r:embed="rId3"/>
          <a:stretch>
            <a:fillRect/>
          </a:stretch>
        </p:blipFill>
        <p:spPr>
          <a:xfrm>
            <a:off x="178101" y="2781074"/>
            <a:ext cx="2333831" cy="1780040"/>
          </a:xfrm>
          <a:prstGeom prst="rect">
            <a:avLst/>
          </a:prstGeom>
        </p:spPr>
      </p:pic>
    </p:spTree>
    <p:extLst>
      <p:ext uri="{BB962C8B-B14F-4D97-AF65-F5344CB8AC3E}">
        <p14:creationId xmlns:p14="http://schemas.microsoft.com/office/powerpoint/2010/main" val="400182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3255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Helvetica" pitchFamily="2" charset="0"/>
                <a:cs typeface="Arial Narrow" panose="020B0604020202020204" pitchFamily="34" charset="0"/>
              </a:rPr>
              <a:t>Overview</a:t>
            </a:r>
            <a:endParaRPr lang="en-GB" dirty="0">
              <a:latin typeface="Helvetica" pitchFamily="2" charset="0"/>
              <a:cs typeface="Arial" panose="020B0604020202020204" pitchFamily="34" charset="0"/>
            </a:endParaRPr>
          </a:p>
        </p:txBody>
      </p:sp>
      <p:sp>
        <p:nvSpPr>
          <p:cNvPr id="14" name="Content Placeholder 2">
            <a:extLst>
              <a:ext uri="{FF2B5EF4-FFF2-40B4-BE49-F238E27FC236}">
                <a16:creationId xmlns:a16="http://schemas.microsoft.com/office/drawing/2014/main" id="{03084DED-C189-C140-8F1F-34DDD7230406}"/>
              </a:ext>
            </a:extLst>
          </p:cNvPr>
          <p:cNvSpPr txBox="1">
            <a:spLocks/>
          </p:cNvSpPr>
          <p:nvPr/>
        </p:nvSpPr>
        <p:spPr>
          <a:xfrm>
            <a:off x="495300" y="1524000"/>
            <a:ext cx="11201400" cy="463973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spcBef>
                <a:spcPct val="0"/>
              </a:spcBef>
              <a:buFont typeface="Arial" panose="020B0604020202020204" pitchFamily="34" charset="0"/>
              <a:buChar char="•"/>
            </a:pPr>
            <a:r>
              <a:rPr lang="en-US" sz="3100" dirty="0">
                <a:latin typeface="Helvetica" pitchFamily="2" charset="0"/>
                <a:ea typeface="Verdana" pitchFamily="-109" charset="0"/>
                <a:cs typeface="Verdana" pitchFamily="-109" charset="0"/>
              </a:rPr>
              <a:t>Background and objectives</a:t>
            </a:r>
          </a:p>
          <a:p>
            <a:pPr marL="457200" indent="-457200" algn="l">
              <a:lnSpc>
                <a:spcPct val="150000"/>
              </a:lnSpc>
              <a:spcBef>
                <a:spcPct val="0"/>
              </a:spcBef>
              <a:buFont typeface="Arial" panose="020B0604020202020204" pitchFamily="34" charset="0"/>
              <a:buChar char="•"/>
            </a:pPr>
            <a:r>
              <a:rPr lang="en-US" sz="3100" dirty="0">
                <a:latin typeface="Helvetica" pitchFamily="2" charset="0"/>
                <a:ea typeface="Verdana" pitchFamily="-109" charset="0"/>
                <a:cs typeface="Verdana" pitchFamily="-109" charset="0"/>
              </a:rPr>
              <a:t>Morbidity and Mortality from COVID-19 in Africa</a:t>
            </a:r>
          </a:p>
          <a:p>
            <a:pPr marL="457200" indent="-457200" algn="l">
              <a:lnSpc>
                <a:spcPct val="150000"/>
              </a:lnSpc>
              <a:spcBef>
                <a:spcPct val="0"/>
              </a:spcBef>
              <a:buFont typeface="Arial" panose="020B0604020202020204" pitchFamily="34" charset="0"/>
              <a:buChar char="•"/>
            </a:pPr>
            <a:r>
              <a:rPr lang="en-US" sz="3100" dirty="0">
                <a:latin typeface="Helvetica" pitchFamily="2" charset="0"/>
                <a:ea typeface="Verdana" pitchFamily="-109" charset="0"/>
                <a:cs typeface="Verdana" pitchFamily="-109" charset="0"/>
              </a:rPr>
              <a:t>Impact of the pandemic on various sectors</a:t>
            </a:r>
          </a:p>
          <a:p>
            <a:pPr marL="457200" indent="-457200" algn="l">
              <a:lnSpc>
                <a:spcPct val="150000"/>
              </a:lnSpc>
              <a:spcBef>
                <a:spcPct val="0"/>
              </a:spcBef>
              <a:buFont typeface="Arial" panose="020B0604020202020204" pitchFamily="34" charset="0"/>
              <a:buChar char="•"/>
            </a:pPr>
            <a:r>
              <a:rPr lang="en-US" sz="3100" dirty="0">
                <a:latin typeface="Helvetica" pitchFamily="2" charset="0"/>
                <a:ea typeface="Verdana" pitchFamily="-109" charset="0"/>
                <a:cs typeface="Verdana" pitchFamily="-109" charset="0"/>
              </a:rPr>
              <a:t>Key recommendations</a:t>
            </a:r>
          </a:p>
        </p:txBody>
      </p:sp>
    </p:spTree>
    <p:extLst>
      <p:ext uri="{BB962C8B-B14F-4D97-AF65-F5344CB8AC3E}">
        <p14:creationId xmlns:p14="http://schemas.microsoft.com/office/powerpoint/2010/main" val="264583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3255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Helvetica" pitchFamily="2" charset="0"/>
                <a:cs typeface="Arial Narrow" panose="020B0604020202020204" pitchFamily="34" charset="0"/>
              </a:rPr>
              <a:t>5. Leveraging Digital Technologies</a:t>
            </a:r>
            <a:endParaRPr lang="en-GB" dirty="0">
              <a:latin typeface="Helvetica" pitchFamily="2" charset="0"/>
              <a:cs typeface="Arial" panose="020B0604020202020204" pitchFamily="34" charset="0"/>
            </a:endParaRPr>
          </a:p>
        </p:txBody>
      </p:sp>
      <p:sp>
        <p:nvSpPr>
          <p:cNvPr id="3" name="Content Placeholder 2">
            <a:extLst>
              <a:ext uri="{FF2B5EF4-FFF2-40B4-BE49-F238E27FC236}">
                <a16:creationId xmlns:a16="http://schemas.microsoft.com/office/drawing/2014/main" id="{3AD63B14-D86D-534D-92E2-60B1BF41782E}"/>
              </a:ext>
            </a:extLst>
          </p:cNvPr>
          <p:cNvSpPr>
            <a:spLocks noGrp="1"/>
          </p:cNvSpPr>
          <p:nvPr>
            <p:ph idx="1"/>
          </p:nvPr>
        </p:nvSpPr>
        <p:spPr>
          <a:xfrm>
            <a:off x="696686" y="1499053"/>
            <a:ext cx="11028817" cy="4873625"/>
          </a:xfrm>
        </p:spPr>
        <p:txBody>
          <a:bodyPr>
            <a:normAutofit/>
          </a:bodyPr>
          <a:lstStyle/>
          <a:p>
            <a:pPr>
              <a:lnSpc>
                <a:spcPct val="150000"/>
              </a:lnSpc>
            </a:pPr>
            <a:r>
              <a:rPr lang="en-GB" dirty="0"/>
              <a:t>Invest in enhancing the development and use of digital technologies that have been critical across sectors in the prevention and recovery measures.</a:t>
            </a:r>
          </a:p>
          <a:p>
            <a:pPr lvl="1">
              <a:lnSpc>
                <a:spcPct val="150000"/>
              </a:lnSpc>
              <a:buFont typeface="Wingdings" pitchFamily="2" charset="2"/>
              <a:buChar char="ü"/>
            </a:pPr>
            <a:r>
              <a:rPr lang="en-GB" dirty="0"/>
              <a:t>health services</a:t>
            </a:r>
          </a:p>
          <a:p>
            <a:pPr lvl="1">
              <a:lnSpc>
                <a:spcPct val="150000"/>
              </a:lnSpc>
              <a:buFont typeface="Wingdings" pitchFamily="2" charset="2"/>
              <a:buChar char="ü"/>
            </a:pPr>
            <a:r>
              <a:rPr lang="en-GB" dirty="0"/>
              <a:t>digital learning platforms</a:t>
            </a:r>
          </a:p>
          <a:p>
            <a:pPr lvl="1">
              <a:lnSpc>
                <a:spcPct val="150000"/>
              </a:lnSpc>
              <a:buFont typeface="Wingdings" pitchFamily="2" charset="2"/>
              <a:buChar char="ü"/>
            </a:pPr>
            <a:r>
              <a:rPr lang="en-GB" dirty="0"/>
              <a:t>e-commerce</a:t>
            </a:r>
          </a:p>
        </p:txBody>
      </p:sp>
    </p:spTree>
    <p:extLst>
      <p:ext uri="{BB962C8B-B14F-4D97-AF65-F5344CB8AC3E}">
        <p14:creationId xmlns:p14="http://schemas.microsoft.com/office/powerpoint/2010/main" val="2625926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3255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Helvetica" pitchFamily="2" charset="0"/>
                <a:cs typeface="Arial Narrow" panose="020B0604020202020204" pitchFamily="34" charset="0"/>
              </a:rPr>
              <a:t>6. Strengthening Multi-sectoral Action</a:t>
            </a:r>
            <a:endParaRPr lang="en-GB" dirty="0">
              <a:latin typeface="Helvetica" pitchFamily="2" charset="0"/>
              <a:cs typeface="Arial" panose="020B0604020202020204" pitchFamily="34" charset="0"/>
            </a:endParaRPr>
          </a:p>
        </p:txBody>
      </p:sp>
      <p:sp>
        <p:nvSpPr>
          <p:cNvPr id="3" name="Content Placeholder 2">
            <a:extLst>
              <a:ext uri="{FF2B5EF4-FFF2-40B4-BE49-F238E27FC236}">
                <a16:creationId xmlns:a16="http://schemas.microsoft.com/office/drawing/2014/main" id="{3AD63B14-D86D-534D-92E2-60B1BF41782E}"/>
              </a:ext>
            </a:extLst>
          </p:cNvPr>
          <p:cNvSpPr>
            <a:spLocks noGrp="1"/>
          </p:cNvSpPr>
          <p:nvPr>
            <p:ph idx="1"/>
          </p:nvPr>
        </p:nvSpPr>
        <p:spPr>
          <a:xfrm>
            <a:off x="250371" y="1640567"/>
            <a:ext cx="7915503" cy="4873625"/>
          </a:xfrm>
        </p:spPr>
        <p:txBody>
          <a:bodyPr>
            <a:normAutofit fontScale="70000" lnSpcReduction="20000"/>
          </a:bodyPr>
          <a:lstStyle/>
          <a:p>
            <a:pPr>
              <a:lnSpc>
                <a:spcPct val="170000"/>
              </a:lnSpc>
            </a:pPr>
            <a:r>
              <a:rPr lang="en-GB" dirty="0"/>
              <a:t>Leverage on regional integration and continental collaborations, building on ongoing efforts by the African Union Commission (AUC), Africa CDC and regional economic blocs.</a:t>
            </a:r>
          </a:p>
          <a:p>
            <a:pPr>
              <a:lnSpc>
                <a:spcPct val="170000"/>
              </a:lnSpc>
            </a:pPr>
            <a:r>
              <a:rPr lang="en-GB" dirty="0"/>
              <a:t>Sharing of best practices on prevention and response to build back better.</a:t>
            </a:r>
          </a:p>
          <a:p>
            <a:pPr>
              <a:lnSpc>
                <a:spcPct val="170000"/>
              </a:lnSpc>
            </a:pPr>
            <a:r>
              <a:rPr lang="en-GB" dirty="0"/>
              <a:t>Investing on developing a dedicated evidence and knowledge-hub that will address COVID-19 and the Demographic Dividend in Africa. </a:t>
            </a:r>
          </a:p>
        </p:txBody>
      </p:sp>
      <p:pic>
        <p:nvPicPr>
          <p:cNvPr id="2" name="Picture 1">
            <a:extLst>
              <a:ext uri="{FF2B5EF4-FFF2-40B4-BE49-F238E27FC236}">
                <a16:creationId xmlns:a16="http://schemas.microsoft.com/office/drawing/2014/main" id="{DFE8ACEA-1593-4C46-BA64-5768145CE174}"/>
              </a:ext>
            </a:extLst>
          </p:cNvPr>
          <p:cNvPicPr>
            <a:picLocks noChangeAspect="1"/>
          </p:cNvPicPr>
          <p:nvPr/>
        </p:nvPicPr>
        <p:blipFill>
          <a:blip r:embed="rId3"/>
          <a:stretch>
            <a:fillRect/>
          </a:stretch>
        </p:blipFill>
        <p:spPr>
          <a:xfrm>
            <a:off x="8773885" y="2601686"/>
            <a:ext cx="2821494" cy="2529616"/>
          </a:xfrm>
          <a:prstGeom prst="rect">
            <a:avLst/>
          </a:prstGeom>
        </p:spPr>
      </p:pic>
    </p:spTree>
    <p:extLst>
      <p:ext uri="{BB962C8B-B14F-4D97-AF65-F5344CB8AC3E}">
        <p14:creationId xmlns:p14="http://schemas.microsoft.com/office/powerpoint/2010/main" val="1935227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6314" y="1268428"/>
            <a:ext cx="11539740" cy="4895305"/>
          </a:xfrm>
        </p:spPr>
        <p:txBody>
          <a:bodyPr anchor="t">
            <a:normAutofit/>
          </a:bodyPr>
          <a:lstStyle/>
          <a:p>
            <a:pPr>
              <a:lnSpc>
                <a:spcPct val="150000"/>
              </a:lnSpc>
            </a:pPr>
            <a:r>
              <a:rPr lang="en-GB" dirty="0">
                <a:latin typeface="Helvetica" pitchFamily="2" charset="0"/>
              </a:rPr>
              <a:t>Vulnerable groups require special attention during the response to COVID-19 as they have been disproportionately affected and even the responses in place against the effects of the pandemic do not adequately reach them.</a:t>
            </a:r>
            <a:r>
              <a:rPr lang="en-US" dirty="0">
                <a:latin typeface="Helvetica" pitchFamily="2" charset="0"/>
              </a:rPr>
              <a:t> </a:t>
            </a:r>
          </a:p>
          <a:p>
            <a:pPr lvl="1">
              <a:lnSpc>
                <a:spcPct val="150000"/>
              </a:lnSpc>
              <a:buFont typeface="Wingdings" pitchFamily="2" charset="2"/>
              <a:buChar char="ü"/>
            </a:pPr>
            <a:r>
              <a:rPr lang="en-US" altLang="en-US" dirty="0">
                <a:latin typeface="Helvetica" pitchFamily="2" charset="0"/>
                <a:cs typeface="Arial" panose="020B0604020202020204" pitchFamily="34" charset="0"/>
              </a:rPr>
              <a:t>The poor</a:t>
            </a:r>
          </a:p>
          <a:p>
            <a:pPr lvl="1">
              <a:lnSpc>
                <a:spcPct val="150000"/>
              </a:lnSpc>
              <a:buFont typeface="Wingdings" pitchFamily="2" charset="2"/>
              <a:buChar char="ü"/>
            </a:pPr>
            <a:r>
              <a:rPr lang="en-US" altLang="en-US" dirty="0">
                <a:latin typeface="Helvetica" pitchFamily="2" charset="0"/>
                <a:cs typeface="Arial" panose="020B0604020202020204" pitchFamily="34" charset="0"/>
              </a:rPr>
              <a:t>Women</a:t>
            </a:r>
          </a:p>
          <a:p>
            <a:pPr lvl="1">
              <a:lnSpc>
                <a:spcPct val="150000"/>
              </a:lnSpc>
              <a:buFont typeface="Wingdings" pitchFamily="2" charset="2"/>
              <a:buChar char="ü"/>
            </a:pPr>
            <a:r>
              <a:rPr lang="en-US" altLang="en-US" dirty="0">
                <a:latin typeface="Helvetica" pitchFamily="2" charset="0"/>
                <a:cs typeface="Arial" panose="020B0604020202020204" pitchFamily="34" charset="0"/>
              </a:rPr>
              <a:t>Youth</a:t>
            </a:r>
          </a:p>
        </p:txBody>
      </p:sp>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18030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Arial Narrow" panose="020B0604020202020204" pitchFamily="34" charset="0"/>
                <a:cs typeface="Arial Narrow" panose="020B0604020202020204" pitchFamily="34" charset="0"/>
              </a:rPr>
              <a:t>Protecting the vulnerable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3949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6314" y="4082143"/>
            <a:ext cx="11539740" cy="2460170"/>
          </a:xfrm>
        </p:spPr>
        <p:txBody>
          <a:bodyPr anchor="ctr">
            <a:normAutofit fontScale="92500"/>
          </a:bodyPr>
          <a:lstStyle/>
          <a:p>
            <a:pPr marL="0" indent="0">
              <a:lnSpc>
                <a:spcPct val="150000"/>
              </a:lnSpc>
              <a:buNone/>
            </a:pPr>
            <a:r>
              <a:rPr lang="en-US" altLang="en-US" dirty="0">
                <a:latin typeface="Helvetica" pitchFamily="2" charset="0"/>
                <a:cs typeface="Arial" panose="020B0604020202020204" pitchFamily="34" charset="0"/>
              </a:rPr>
              <a:t>Visit </a:t>
            </a:r>
            <a:r>
              <a:rPr lang="en-US" altLang="en-US" dirty="0">
                <a:latin typeface="Helvetica" pitchFamily="2" charset="0"/>
                <a:cs typeface="Arial" panose="020B0604020202020204" pitchFamily="34" charset="0"/>
                <a:hlinkClick r:id="rId3"/>
              </a:rPr>
              <a:t>https://www.afidep.org/pub_type/demography-and-covid-19-in-africa/</a:t>
            </a:r>
            <a:r>
              <a:rPr lang="en-US" altLang="en-US" dirty="0">
                <a:latin typeface="Helvetica" pitchFamily="2" charset="0"/>
                <a:cs typeface="Arial" panose="020B0604020202020204" pitchFamily="34" charset="0"/>
              </a:rPr>
              <a:t> for the webinar series resources including the report and infographics</a:t>
            </a:r>
          </a:p>
          <a:p>
            <a:pPr marL="0" indent="0">
              <a:lnSpc>
                <a:spcPct val="150000"/>
              </a:lnSpc>
              <a:buNone/>
            </a:pPr>
            <a:r>
              <a:rPr lang="en-US" altLang="en-US" dirty="0">
                <a:latin typeface="Helvetica" pitchFamily="2" charset="0"/>
                <a:cs typeface="Arial" panose="020B0604020202020204" pitchFamily="34" charset="0"/>
              </a:rPr>
              <a:t> </a:t>
            </a:r>
          </a:p>
        </p:txBody>
      </p:sp>
      <p:sp>
        <p:nvSpPr>
          <p:cNvPr id="5" name="Title 4">
            <a:extLst>
              <a:ext uri="{FF2B5EF4-FFF2-40B4-BE49-F238E27FC236}">
                <a16:creationId xmlns:a16="http://schemas.microsoft.com/office/drawing/2014/main" id="{2C517E45-9812-5848-9FC8-E6AA484B8D73}"/>
              </a:ext>
            </a:extLst>
          </p:cNvPr>
          <p:cNvSpPr txBox="1">
            <a:spLocks/>
          </p:cNvSpPr>
          <p:nvPr/>
        </p:nvSpPr>
        <p:spPr>
          <a:xfrm>
            <a:off x="0" y="-5935"/>
            <a:ext cx="12192000" cy="357293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Arial Narrow" panose="020B0604020202020204" pitchFamily="34" charset="0"/>
                <a:cs typeface="Arial Narrow" panose="020B0604020202020204" pitchFamily="34" charset="0"/>
              </a:rPr>
              <a:t>Thank You</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77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3255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Helvetica" pitchFamily="2" charset="0"/>
                <a:cs typeface="Arial Narrow" panose="020B0604020202020204" pitchFamily="34" charset="0"/>
              </a:rPr>
              <a:t>Background</a:t>
            </a:r>
            <a:endParaRPr lang="en-GB" dirty="0">
              <a:latin typeface="Helvetica" pitchFamily="2" charset="0"/>
              <a:cs typeface="Arial" panose="020B0604020202020204" pitchFamily="34" charset="0"/>
            </a:endParaRPr>
          </a:p>
        </p:txBody>
      </p:sp>
      <p:sp>
        <p:nvSpPr>
          <p:cNvPr id="14" name="Content Placeholder 2">
            <a:extLst>
              <a:ext uri="{FF2B5EF4-FFF2-40B4-BE49-F238E27FC236}">
                <a16:creationId xmlns:a16="http://schemas.microsoft.com/office/drawing/2014/main" id="{03084DED-C189-C140-8F1F-34DDD7230406}"/>
              </a:ext>
            </a:extLst>
          </p:cNvPr>
          <p:cNvSpPr txBox="1">
            <a:spLocks/>
          </p:cNvSpPr>
          <p:nvPr/>
        </p:nvSpPr>
        <p:spPr>
          <a:xfrm>
            <a:off x="190500" y="1539086"/>
            <a:ext cx="7051548" cy="484410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Font typeface="Arial" panose="020B0604020202020204" pitchFamily="34" charset="0"/>
              <a:buChar char="•"/>
            </a:pPr>
            <a:r>
              <a:rPr lang="en-GB" dirty="0">
                <a:latin typeface="Helvetica" pitchFamily="2" charset="0"/>
              </a:rPr>
              <a:t>Compared to the rest of the world, Africa is youthful. The United Nations (UN) estimates that 60% of Africa’s population is under 25 years of age compared to a global average of 41%. </a:t>
            </a:r>
          </a:p>
          <a:p>
            <a:pPr marL="342900" indent="-342900" algn="l">
              <a:lnSpc>
                <a:spcPct val="150000"/>
              </a:lnSpc>
              <a:buFont typeface="Arial" panose="020B0604020202020204" pitchFamily="34" charset="0"/>
              <a:buChar char="•"/>
            </a:pPr>
            <a:r>
              <a:rPr lang="en-GB" dirty="0">
                <a:latin typeface="Helvetica" pitchFamily="2" charset="0"/>
              </a:rPr>
              <a:t>The region can capitalise on this youthful population to benefit from the </a:t>
            </a:r>
            <a:r>
              <a:rPr lang="en-GB" i="1" dirty="0">
                <a:latin typeface="Helvetica" pitchFamily="2" charset="0"/>
              </a:rPr>
              <a:t>Demographic Dividend (DD).</a:t>
            </a:r>
            <a:endParaRPr lang="en-US" dirty="0">
              <a:latin typeface="Helvetica" pitchFamily="2" charset="0"/>
              <a:ea typeface="Verdana" pitchFamily="-109" charset="0"/>
              <a:cs typeface="Verdana" pitchFamily="-109" charset="0"/>
            </a:endParaRPr>
          </a:p>
        </p:txBody>
      </p:sp>
      <p:pic>
        <p:nvPicPr>
          <p:cNvPr id="4" name="Picture 3">
            <a:extLst>
              <a:ext uri="{FF2B5EF4-FFF2-40B4-BE49-F238E27FC236}">
                <a16:creationId xmlns:a16="http://schemas.microsoft.com/office/drawing/2014/main" id="{BFC000A5-94EB-304E-838A-41739ADA3125}"/>
              </a:ext>
            </a:extLst>
          </p:cNvPr>
          <p:cNvPicPr>
            <a:picLocks noChangeAspect="1"/>
          </p:cNvPicPr>
          <p:nvPr/>
        </p:nvPicPr>
        <p:blipFill>
          <a:blip r:embed="rId3"/>
          <a:stretch>
            <a:fillRect/>
          </a:stretch>
        </p:blipFill>
        <p:spPr>
          <a:xfrm>
            <a:off x="8110362" y="1592588"/>
            <a:ext cx="3441700" cy="4737100"/>
          </a:xfrm>
          <a:prstGeom prst="rect">
            <a:avLst/>
          </a:prstGeom>
        </p:spPr>
      </p:pic>
    </p:spTree>
    <p:extLst>
      <p:ext uri="{BB962C8B-B14F-4D97-AF65-F5344CB8AC3E}">
        <p14:creationId xmlns:p14="http://schemas.microsoft.com/office/powerpoint/2010/main" val="3289591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3255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Helvetica" pitchFamily="2" charset="0"/>
                <a:cs typeface="Arial Narrow" panose="020B0604020202020204" pitchFamily="34" charset="0"/>
              </a:rPr>
              <a:t>Objectives and Methods</a:t>
            </a:r>
            <a:endParaRPr lang="en-GB" dirty="0">
              <a:latin typeface="Helvetica" pitchFamily="2" charset="0"/>
              <a:cs typeface="Arial" panose="020B0604020202020204" pitchFamily="34" charset="0"/>
            </a:endParaRPr>
          </a:p>
        </p:txBody>
      </p:sp>
      <p:sp>
        <p:nvSpPr>
          <p:cNvPr id="14" name="Content Placeholder 2">
            <a:extLst>
              <a:ext uri="{FF2B5EF4-FFF2-40B4-BE49-F238E27FC236}">
                <a16:creationId xmlns:a16="http://schemas.microsoft.com/office/drawing/2014/main" id="{03084DED-C189-C140-8F1F-34DDD7230406}"/>
              </a:ext>
            </a:extLst>
          </p:cNvPr>
          <p:cNvSpPr txBox="1">
            <a:spLocks/>
          </p:cNvSpPr>
          <p:nvPr/>
        </p:nvSpPr>
        <p:spPr>
          <a:xfrm>
            <a:off x="495300" y="1625600"/>
            <a:ext cx="5271516" cy="453813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buFont typeface="Arial" panose="020B0604020202020204" pitchFamily="34" charset="0"/>
              <a:buChar char="•"/>
            </a:pPr>
            <a:r>
              <a:rPr lang="en-US" sz="2800" dirty="0">
                <a:latin typeface="Helvetica" pitchFamily="2" charset="0"/>
              </a:rPr>
              <a:t>Develop policy recommendations that African countries can adopt now and in the post-pandemic period to safeguard the DD.</a:t>
            </a:r>
          </a:p>
        </p:txBody>
      </p:sp>
      <p:sp>
        <p:nvSpPr>
          <p:cNvPr id="4" name="Content Placeholder 2">
            <a:extLst>
              <a:ext uri="{FF2B5EF4-FFF2-40B4-BE49-F238E27FC236}">
                <a16:creationId xmlns:a16="http://schemas.microsoft.com/office/drawing/2014/main" id="{683959CD-0E5F-AA42-9D6B-EC19503C83F0}"/>
              </a:ext>
            </a:extLst>
          </p:cNvPr>
          <p:cNvSpPr txBox="1">
            <a:spLocks/>
          </p:cNvSpPr>
          <p:nvPr/>
        </p:nvSpPr>
        <p:spPr>
          <a:xfrm>
            <a:off x="6248400" y="1625600"/>
            <a:ext cx="5448300" cy="453813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buFont typeface="Arial" panose="020B0604020202020204" pitchFamily="34" charset="0"/>
              <a:buChar char="•"/>
            </a:pPr>
            <a:r>
              <a:rPr lang="en-US" sz="2800" dirty="0">
                <a:latin typeface="Helvetica" pitchFamily="2" charset="0"/>
              </a:rPr>
              <a:t>Synthesis of deliberations at webinar series </a:t>
            </a:r>
          </a:p>
          <a:p>
            <a:pPr marL="457200" indent="-457200" algn="l">
              <a:lnSpc>
                <a:spcPct val="150000"/>
              </a:lnSpc>
              <a:buFont typeface="Arial" panose="020B0604020202020204" pitchFamily="34" charset="0"/>
              <a:buChar char="•"/>
            </a:pPr>
            <a:r>
              <a:rPr lang="en-US" sz="2800" dirty="0">
                <a:latin typeface="Helvetica" pitchFamily="2" charset="0"/>
              </a:rPr>
              <a:t>Rapid assessment</a:t>
            </a:r>
          </a:p>
        </p:txBody>
      </p:sp>
    </p:spTree>
    <p:extLst>
      <p:ext uri="{BB962C8B-B14F-4D97-AF65-F5344CB8AC3E}">
        <p14:creationId xmlns:p14="http://schemas.microsoft.com/office/powerpoint/2010/main" val="416913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95420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Helvetica" pitchFamily="2" charset="0"/>
                <a:cs typeface="Arial Narrow" panose="020B0604020202020204" pitchFamily="34" charset="0"/>
              </a:rPr>
              <a:t>Partners</a:t>
            </a:r>
            <a:endParaRPr lang="en-GB" dirty="0">
              <a:latin typeface="Helvetica" pitchFamily="2" charset="0"/>
              <a:cs typeface="Arial" panose="020B0604020202020204" pitchFamily="34" charset="0"/>
            </a:endParaRPr>
          </a:p>
        </p:txBody>
      </p:sp>
      <p:sp>
        <p:nvSpPr>
          <p:cNvPr id="14" name="Content Placeholder 2">
            <a:extLst>
              <a:ext uri="{FF2B5EF4-FFF2-40B4-BE49-F238E27FC236}">
                <a16:creationId xmlns:a16="http://schemas.microsoft.com/office/drawing/2014/main" id="{03084DED-C189-C140-8F1F-34DDD7230406}"/>
              </a:ext>
            </a:extLst>
          </p:cNvPr>
          <p:cNvSpPr txBox="1">
            <a:spLocks/>
          </p:cNvSpPr>
          <p:nvPr/>
        </p:nvSpPr>
        <p:spPr>
          <a:xfrm>
            <a:off x="393700" y="2142651"/>
            <a:ext cx="5702300" cy="257269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buFont typeface="Arial" panose="020B0604020202020204" pitchFamily="34" charset="0"/>
              <a:buChar char="•"/>
            </a:pPr>
            <a:r>
              <a:rPr lang="en-US" sz="2000" dirty="0">
                <a:latin typeface="Helvetica" pitchFamily="2" charset="0"/>
              </a:rPr>
              <a:t>Department of Social Development (DSD), South Africa  - Lead</a:t>
            </a:r>
          </a:p>
          <a:p>
            <a:pPr marL="457200" indent="-457200" algn="l">
              <a:lnSpc>
                <a:spcPct val="150000"/>
              </a:lnSpc>
              <a:buFont typeface="Arial" panose="020B0604020202020204" pitchFamily="34" charset="0"/>
              <a:buChar char="•"/>
            </a:pPr>
            <a:r>
              <a:rPr lang="en-US" sz="2000" dirty="0">
                <a:latin typeface="Helvetica" pitchFamily="2" charset="0"/>
              </a:rPr>
              <a:t>Statistics South Africa</a:t>
            </a:r>
          </a:p>
          <a:p>
            <a:pPr marL="457200" indent="-457200" algn="l">
              <a:lnSpc>
                <a:spcPct val="150000"/>
              </a:lnSpc>
              <a:buFont typeface="Arial" panose="020B0604020202020204" pitchFamily="34" charset="0"/>
              <a:buChar char="•"/>
            </a:pPr>
            <a:r>
              <a:rPr lang="en-GB" sz="2000" dirty="0">
                <a:latin typeface="Helvetica" pitchFamily="2" charset="0"/>
              </a:rPr>
              <a:t>British High Commission to South Africa and the Foreign, Commonwealth and Development Office (FCDO)</a:t>
            </a:r>
          </a:p>
          <a:p>
            <a:pPr marL="457200" indent="-457200" algn="l">
              <a:lnSpc>
                <a:spcPct val="150000"/>
              </a:lnSpc>
              <a:buFont typeface="Arial" panose="020B0604020202020204" pitchFamily="34" charset="0"/>
              <a:buChar char="•"/>
            </a:pPr>
            <a:r>
              <a:rPr lang="en-GB" sz="2000" dirty="0">
                <a:latin typeface="Helvetica" pitchFamily="2" charset="0"/>
              </a:rPr>
              <a:t>UNFPA East and Southern Africa Regional Office</a:t>
            </a:r>
          </a:p>
        </p:txBody>
      </p:sp>
      <p:pic>
        <p:nvPicPr>
          <p:cNvPr id="4" name="Picture 3">
            <a:extLst>
              <a:ext uri="{FF2B5EF4-FFF2-40B4-BE49-F238E27FC236}">
                <a16:creationId xmlns:a16="http://schemas.microsoft.com/office/drawing/2014/main" id="{029DC182-A380-9B4F-AA77-F48EA39A667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5854" y="948267"/>
            <a:ext cx="10374158" cy="1368000"/>
          </a:xfrm>
          <a:prstGeom prst="rect">
            <a:avLst/>
          </a:prstGeom>
        </p:spPr>
      </p:pic>
      <p:sp>
        <p:nvSpPr>
          <p:cNvPr id="6" name="Content Placeholder 2">
            <a:extLst>
              <a:ext uri="{FF2B5EF4-FFF2-40B4-BE49-F238E27FC236}">
                <a16:creationId xmlns:a16="http://schemas.microsoft.com/office/drawing/2014/main" id="{A3AEE078-D5B5-0B45-922A-98C0B0CF721E}"/>
              </a:ext>
            </a:extLst>
          </p:cNvPr>
          <p:cNvSpPr txBox="1">
            <a:spLocks/>
          </p:cNvSpPr>
          <p:nvPr/>
        </p:nvSpPr>
        <p:spPr>
          <a:xfrm>
            <a:off x="6129866" y="2142651"/>
            <a:ext cx="5702300" cy="257269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buFont typeface="Arial" panose="020B0604020202020204" pitchFamily="34" charset="0"/>
              <a:buChar char="•"/>
            </a:pPr>
            <a:r>
              <a:rPr lang="en-GB" sz="2000" dirty="0">
                <a:latin typeface="Helvetica" pitchFamily="2" charset="0"/>
              </a:rPr>
              <a:t>African Union (AU) and Africa CDC </a:t>
            </a:r>
          </a:p>
          <a:p>
            <a:pPr marL="457200" indent="-457200" algn="l">
              <a:lnSpc>
                <a:spcPct val="150000"/>
              </a:lnSpc>
              <a:buFont typeface="Arial" panose="020B0604020202020204" pitchFamily="34" charset="0"/>
              <a:buChar char="•"/>
            </a:pPr>
            <a:r>
              <a:rPr lang="en-GB" sz="2000" dirty="0">
                <a:latin typeface="Helvetica" pitchFamily="2" charset="0"/>
              </a:rPr>
              <a:t>African Institute for Development Policy (AFIDEP)</a:t>
            </a:r>
          </a:p>
          <a:p>
            <a:pPr marL="457200" indent="-457200" algn="l">
              <a:lnSpc>
                <a:spcPct val="150000"/>
              </a:lnSpc>
              <a:buFont typeface="Arial" panose="020B0604020202020204" pitchFamily="34" charset="0"/>
              <a:buChar char="•"/>
            </a:pPr>
            <a:r>
              <a:rPr lang="en-GB" sz="2000" dirty="0">
                <a:latin typeface="Helvetica" pitchFamily="2" charset="0"/>
              </a:rPr>
              <a:t>Union of African Population Studies (UAPS)</a:t>
            </a:r>
          </a:p>
          <a:p>
            <a:pPr marL="457200" indent="-457200" algn="l">
              <a:lnSpc>
                <a:spcPct val="150000"/>
              </a:lnSpc>
              <a:buFont typeface="Arial" panose="020B0604020202020204" pitchFamily="34" charset="0"/>
              <a:buChar char="•"/>
            </a:pPr>
            <a:r>
              <a:rPr lang="en-GB" sz="2000" dirty="0">
                <a:latin typeface="Helvetica" pitchFamily="2" charset="0"/>
              </a:rPr>
              <a:t>Population Association of Southern Africa (PASA)</a:t>
            </a:r>
            <a:r>
              <a:rPr lang="en-US" sz="2000" dirty="0">
                <a:latin typeface="Helvetica" pitchFamily="2" charset="0"/>
              </a:rPr>
              <a:t> </a:t>
            </a:r>
          </a:p>
        </p:txBody>
      </p:sp>
    </p:spTree>
    <p:extLst>
      <p:ext uri="{BB962C8B-B14F-4D97-AF65-F5344CB8AC3E}">
        <p14:creationId xmlns:p14="http://schemas.microsoft.com/office/powerpoint/2010/main" val="1768881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3255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Helvetica" pitchFamily="2" charset="0"/>
                <a:cs typeface="Arial Narrow" panose="020B0604020202020204" pitchFamily="34" charset="0"/>
              </a:rPr>
              <a:t>Key questions</a:t>
            </a:r>
            <a:endParaRPr lang="en-GB" dirty="0">
              <a:latin typeface="Helvetica" pitchFamily="2" charset="0"/>
              <a:cs typeface="Arial" panose="020B0604020202020204" pitchFamily="34" charset="0"/>
            </a:endParaRPr>
          </a:p>
        </p:txBody>
      </p:sp>
      <p:sp>
        <p:nvSpPr>
          <p:cNvPr id="14" name="Content Placeholder 2">
            <a:extLst>
              <a:ext uri="{FF2B5EF4-FFF2-40B4-BE49-F238E27FC236}">
                <a16:creationId xmlns:a16="http://schemas.microsoft.com/office/drawing/2014/main" id="{03084DED-C189-C140-8F1F-34DDD7230406}"/>
              </a:ext>
            </a:extLst>
          </p:cNvPr>
          <p:cNvSpPr txBox="1">
            <a:spLocks/>
          </p:cNvSpPr>
          <p:nvPr/>
        </p:nvSpPr>
        <p:spPr>
          <a:xfrm>
            <a:off x="495300" y="1625600"/>
            <a:ext cx="11239500" cy="4538134"/>
          </a:xfrm>
          <a:prstGeom prst="rect">
            <a:avLst/>
          </a:prstGeom>
        </p:spPr>
        <p:txBody>
          <a:bodyPr vert="horz" lIns="91440" tIns="45720" rIns="91440" bIns="45720" rtlCol="0" anchor="t">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lnSpc>
                <a:spcPct val="150000"/>
              </a:lnSpc>
              <a:buFont typeface="+mj-lt"/>
              <a:buAutoNum type="arabicPeriod"/>
            </a:pPr>
            <a:r>
              <a:rPr lang="en-GB" sz="2800" dirty="0">
                <a:latin typeface="Helvetica" pitchFamily="2" charset="0"/>
              </a:rPr>
              <a:t>How do demographic age structures and indicators influence the way COVID-19  spreads in and affects a population? </a:t>
            </a:r>
          </a:p>
          <a:p>
            <a:pPr marL="514350" indent="-514350" algn="l">
              <a:lnSpc>
                <a:spcPct val="150000"/>
              </a:lnSpc>
              <a:buFont typeface="+mj-lt"/>
              <a:buAutoNum type="arabicPeriod"/>
            </a:pPr>
            <a:r>
              <a:rPr lang="en-GB" sz="2800" dirty="0">
                <a:latin typeface="Helvetica" pitchFamily="2" charset="0"/>
              </a:rPr>
              <a:t>What has been learnt about data, indicators and the measurement thereof to monitor and evaluate the impact of COVID-19 and to inform governments’ responses?</a:t>
            </a:r>
          </a:p>
          <a:p>
            <a:pPr marL="514350" indent="-514350" algn="l">
              <a:lnSpc>
                <a:spcPct val="150000"/>
              </a:lnSpc>
              <a:buFont typeface="+mj-lt"/>
              <a:buAutoNum type="arabicPeriod"/>
            </a:pPr>
            <a:r>
              <a:rPr lang="en-GB" sz="2800" dirty="0">
                <a:latin typeface="Helvetica" pitchFamily="2" charset="0"/>
              </a:rPr>
              <a:t>What are the possible implications of the COVID-19  pandemic on progress towards a positive and inclusive demographic dividend in Africa?</a:t>
            </a:r>
          </a:p>
          <a:p>
            <a:pPr marL="514350" indent="-514350" algn="l">
              <a:lnSpc>
                <a:spcPct val="150000"/>
              </a:lnSpc>
              <a:buFont typeface="+mj-lt"/>
              <a:buAutoNum type="arabicPeriod"/>
            </a:pPr>
            <a:r>
              <a:rPr lang="en-GB" sz="2800" dirty="0">
                <a:latin typeface="Helvetica" pitchFamily="2" charset="0"/>
              </a:rPr>
              <a:t>What lessons can we learn from Africa’s response to COVID-19?</a:t>
            </a:r>
            <a:r>
              <a:rPr lang="en-US" sz="2800" dirty="0">
                <a:latin typeface="Helvetica" pitchFamily="2" charset="0"/>
              </a:rPr>
              <a:t> </a:t>
            </a:r>
          </a:p>
        </p:txBody>
      </p:sp>
    </p:spTree>
    <p:extLst>
      <p:ext uri="{BB962C8B-B14F-4D97-AF65-F5344CB8AC3E}">
        <p14:creationId xmlns:p14="http://schemas.microsoft.com/office/powerpoint/2010/main" val="350473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95420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Helvetica" pitchFamily="2" charset="0"/>
                <a:cs typeface="Arial Narrow" panose="020B0604020202020204" pitchFamily="34" charset="0"/>
              </a:rPr>
              <a:t>Possible impact of COVID-19 on the DD</a:t>
            </a:r>
            <a:endParaRPr lang="en-GB" dirty="0">
              <a:latin typeface="Helvetica" pitchFamily="2" charset="0"/>
              <a:cs typeface="Arial" panose="020B0604020202020204" pitchFamily="34" charset="0"/>
            </a:endParaRPr>
          </a:p>
        </p:txBody>
      </p:sp>
      <p:sp>
        <p:nvSpPr>
          <p:cNvPr id="14" name="Content Placeholder 2">
            <a:extLst>
              <a:ext uri="{FF2B5EF4-FFF2-40B4-BE49-F238E27FC236}">
                <a16:creationId xmlns:a16="http://schemas.microsoft.com/office/drawing/2014/main" id="{03084DED-C189-C140-8F1F-34DDD7230406}"/>
              </a:ext>
            </a:extLst>
          </p:cNvPr>
          <p:cNvSpPr txBox="1">
            <a:spLocks/>
          </p:cNvSpPr>
          <p:nvPr/>
        </p:nvSpPr>
        <p:spPr>
          <a:xfrm>
            <a:off x="678179" y="1023636"/>
            <a:ext cx="11201400" cy="467570"/>
          </a:xfrm>
          <a:prstGeom prst="rect">
            <a:avLst/>
          </a:prstGeom>
        </p:spPr>
        <p:txBody>
          <a:bodyPr vert="horz" lIns="91440" tIns="45720" rIns="9144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2800" dirty="0">
                <a:latin typeface="Helvetica" pitchFamily="2" charset="0"/>
              </a:rPr>
              <a:t>Summarized conceptual framework for main effects on Africa’s DD</a:t>
            </a:r>
            <a:endParaRPr lang="en-GB" sz="2400" dirty="0">
              <a:latin typeface="Helvetica" pitchFamily="2" charset="0"/>
            </a:endParaRPr>
          </a:p>
        </p:txBody>
      </p:sp>
      <p:sp>
        <p:nvSpPr>
          <p:cNvPr id="2" name="Rectangle 1">
            <a:extLst>
              <a:ext uri="{FF2B5EF4-FFF2-40B4-BE49-F238E27FC236}">
                <a16:creationId xmlns:a16="http://schemas.microsoft.com/office/drawing/2014/main" id="{ED10396D-DFF7-834A-AC57-6AC46C67526D}"/>
              </a:ext>
            </a:extLst>
          </p:cNvPr>
          <p:cNvSpPr/>
          <p:nvPr/>
        </p:nvSpPr>
        <p:spPr>
          <a:xfrm>
            <a:off x="2235200" y="5800473"/>
            <a:ext cx="9105899" cy="338554"/>
          </a:xfrm>
          <a:prstGeom prst="rect">
            <a:avLst/>
          </a:prstGeom>
        </p:spPr>
        <p:txBody>
          <a:bodyPr wrap="square">
            <a:spAutoFit/>
          </a:bodyPr>
          <a:lstStyle/>
          <a:p>
            <a:r>
              <a:rPr lang="en-GB" sz="1600" i="1" dirty="0">
                <a:solidFill>
                  <a:srgbClr val="000000"/>
                </a:solidFill>
                <a:latin typeface="Helvetica" pitchFamily="2" charset="0"/>
                <a:ea typeface="Times New Roman" panose="02020603050405020304" pitchFamily="18" charset="0"/>
                <a:cs typeface="Calibri" panose="020F0502020204030204" pitchFamily="34" charset="0"/>
              </a:rPr>
              <a:t>Source: Adapted from presentation by Jose Manuel Guzman (2020)</a:t>
            </a:r>
            <a:endParaRPr lang="en-GB" sz="1600" dirty="0">
              <a:latin typeface="Helvetica" pitchFamily="2" charset="0"/>
            </a:endParaRPr>
          </a:p>
        </p:txBody>
      </p:sp>
      <p:pic>
        <p:nvPicPr>
          <p:cNvPr id="8" name="Picture 7">
            <a:extLst>
              <a:ext uri="{FF2B5EF4-FFF2-40B4-BE49-F238E27FC236}">
                <a16:creationId xmlns:a16="http://schemas.microsoft.com/office/drawing/2014/main" id="{CB20F484-5E65-FD4A-8446-0DFEC55EC8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5194" y="1567071"/>
            <a:ext cx="7268921" cy="4176000"/>
          </a:xfrm>
          <a:prstGeom prst="rect">
            <a:avLst/>
          </a:prstGeom>
          <a:ln>
            <a:solidFill>
              <a:schemeClr val="tx1"/>
            </a:solidFill>
          </a:ln>
        </p:spPr>
      </p:pic>
    </p:spTree>
    <p:extLst>
      <p:ext uri="{BB962C8B-B14F-4D97-AF65-F5344CB8AC3E}">
        <p14:creationId xmlns:p14="http://schemas.microsoft.com/office/powerpoint/2010/main" val="3710927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3255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Helvetica" pitchFamily="2" charset="0"/>
                <a:cs typeface="Arial Narrow" panose="020B0604020202020204" pitchFamily="34" charset="0"/>
              </a:rPr>
              <a:t>Fewer reported cases……</a:t>
            </a:r>
            <a:endParaRPr lang="en-GB" dirty="0">
              <a:latin typeface="Helvetica" pitchFamily="2" charset="0"/>
              <a:cs typeface="Arial" panose="020B0604020202020204" pitchFamily="34" charset="0"/>
            </a:endParaRPr>
          </a:p>
        </p:txBody>
      </p:sp>
      <p:pic>
        <p:nvPicPr>
          <p:cNvPr id="7" name="Picture 6">
            <a:extLst>
              <a:ext uri="{FF2B5EF4-FFF2-40B4-BE49-F238E27FC236}">
                <a16:creationId xmlns:a16="http://schemas.microsoft.com/office/drawing/2014/main" id="{F76BB009-F0CF-2C4B-9827-A61D0F854B54}"/>
              </a:ext>
            </a:extLst>
          </p:cNvPr>
          <p:cNvPicPr>
            <a:picLocks noChangeAspect="1"/>
          </p:cNvPicPr>
          <p:nvPr/>
        </p:nvPicPr>
        <p:blipFill>
          <a:blip r:embed="rId3"/>
          <a:stretch>
            <a:fillRect/>
          </a:stretch>
        </p:blipFill>
        <p:spPr>
          <a:xfrm>
            <a:off x="501862" y="1415522"/>
            <a:ext cx="11188276" cy="4680000"/>
          </a:xfrm>
          <a:prstGeom prst="rect">
            <a:avLst/>
          </a:prstGeom>
        </p:spPr>
      </p:pic>
    </p:spTree>
    <p:extLst>
      <p:ext uri="{BB962C8B-B14F-4D97-AF65-F5344CB8AC3E}">
        <p14:creationId xmlns:p14="http://schemas.microsoft.com/office/powerpoint/2010/main" val="98322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17E45-9812-5848-9FC8-E6AA484B8D73}"/>
              </a:ext>
            </a:extLst>
          </p:cNvPr>
          <p:cNvSpPr txBox="1">
            <a:spLocks/>
          </p:cNvSpPr>
          <p:nvPr/>
        </p:nvSpPr>
        <p:spPr>
          <a:xfrm>
            <a:off x="0" y="-5934"/>
            <a:ext cx="12192000" cy="13255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latin typeface="Helvetica" pitchFamily="2" charset="0"/>
                <a:cs typeface="Arial Narrow" panose="020B0604020202020204" pitchFamily="34" charset="0"/>
              </a:rPr>
              <a:t>…and deaths in Africa.  So far.</a:t>
            </a:r>
            <a:endParaRPr lang="en-GB" dirty="0">
              <a:latin typeface="Helvetica" pitchFamily="2" charset="0"/>
              <a:cs typeface="Arial" panose="020B0604020202020204" pitchFamily="34" charset="0"/>
            </a:endParaRPr>
          </a:p>
        </p:txBody>
      </p:sp>
      <p:pic>
        <p:nvPicPr>
          <p:cNvPr id="3" name="Picture 2">
            <a:extLst>
              <a:ext uri="{FF2B5EF4-FFF2-40B4-BE49-F238E27FC236}">
                <a16:creationId xmlns:a16="http://schemas.microsoft.com/office/drawing/2014/main" id="{2AFB966D-16F0-5345-A40F-D542B9CB9D81}"/>
              </a:ext>
            </a:extLst>
          </p:cNvPr>
          <p:cNvPicPr>
            <a:picLocks noChangeAspect="1"/>
          </p:cNvPicPr>
          <p:nvPr/>
        </p:nvPicPr>
        <p:blipFill>
          <a:blip r:embed="rId3"/>
          <a:stretch>
            <a:fillRect/>
          </a:stretch>
        </p:blipFill>
        <p:spPr>
          <a:xfrm>
            <a:off x="377958" y="1442553"/>
            <a:ext cx="11232295" cy="4716000"/>
          </a:xfrm>
          <a:prstGeom prst="rect">
            <a:avLst/>
          </a:prstGeom>
        </p:spPr>
      </p:pic>
    </p:spTree>
    <p:extLst>
      <p:ext uri="{BB962C8B-B14F-4D97-AF65-F5344CB8AC3E}">
        <p14:creationId xmlns:p14="http://schemas.microsoft.com/office/powerpoint/2010/main" val="528874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4169</TotalTime>
  <Words>1607</Words>
  <Application>Microsoft Macintosh PowerPoint</Application>
  <PresentationFormat>Widescreen</PresentationFormat>
  <Paragraphs>133</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Narrow</vt:lpstr>
      <vt:lpstr>Calibri</vt:lpstr>
      <vt:lpstr>Calibri Light</vt:lpstr>
      <vt:lpstr>Helvetica</vt:lpstr>
      <vt:lpstr>Wingdings</vt:lpstr>
      <vt:lpstr>Office Theme</vt:lpstr>
      <vt:lpstr>COVID-19 in Africa – Policy Priorities to Safeguard the Demographic Dividend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Ntaliwa Joyce</dc:creator>
  <cp:keywords/>
  <dc:description/>
  <cp:lastModifiedBy>Bernard Onyango</cp:lastModifiedBy>
  <cp:revision>175</cp:revision>
  <dcterms:created xsi:type="dcterms:W3CDTF">2019-10-28T09:16:56Z</dcterms:created>
  <dcterms:modified xsi:type="dcterms:W3CDTF">2021-05-06T08:40:15Z</dcterms:modified>
  <cp:category/>
</cp:coreProperties>
</file>