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305" r:id="rId3"/>
    <p:sldId id="301" r:id="rId4"/>
    <p:sldId id="310" r:id="rId5"/>
    <p:sldId id="311" r:id="rId6"/>
    <p:sldId id="357" r:id="rId7"/>
    <p:sldId id="362" r:id="rId8"/>
    <p:sldId id="350" r:id="rId9"/>
    <p:sldId id="359" r:id="rId10"/>
    <p:sldId id="363" r:id="rId11"/>
    <p:sldId id="364" r:id="rId12"/>
    <p:sldId id="365" r:id="rId13"/>
    <p:sldId id="366" r:id="rId14"/>
    <p:sldId id="356" r:id="rId15"/>
    <p:sldId id="361" r:id="rId16"/>
    <p:sldId id="263"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70"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157285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418662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31146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209572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168967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6F4D5E3-1D30-481C-AD2A-13D759BD052E}"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107006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6F4D5E3-1D30-481C-AD2A-13D759BD052E}" type="datetimeFigureOut">
              <a:rPr lang="fr-FR" smtClean="0"/>
              <a:t>06/05/2021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22186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6F4D5E3-1D30-481C-AD2A-13D759BD052E}" type="datetimeFigureOut">
              <a:rPr lang="fr-FR" smtClean="0"/>
              <a:t>06/05/2021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320164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F4D5E3-1D30-481C-AD2A-13D759BD052E}" type="datetimeFigureOut">
              <a:rPr lang="fr-FR" smtClean="0"/>
              <a:t>06/05/2021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220140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6F4D5E3-1D30-481C-AD2A-13D759BD052E}"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227152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6F4D5E3-1D30-481C-AD2A-13D759BD052E}" type="datetimeFigureOut">
              <a:rPr lang="fr-FR" smtClean="0"/>
              <a:t>06/05/2021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‹N°›</a:t>
            </a:fld>
            <a:endParaRPr lang="fr-FR"/>
          </a:p>
        </p:txBody>
      </p:sp>
    </p:spTree>
    <p:extLst>
      <p:ext uri="{BB962C8B-B14F-4D97-AF65-F5344CB8AC3E}">
        <p14:creationId xmlns:p14="http://schemas.microsoft.com/office/powerpoint/2010/main" val="98957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4D5E3-1D30-481C-AD2A-13D759BD052E}" type="datetimeFigureOut">
              <a:rPr lang="fr-FR" smtClean="0"/>
              <a:t>06/05/2021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57E50-54B3-45B2-A984-00C89777A7B8}" type="slidenum">
              <a:rPr lang="fr-FR" smtClean="0"/>
              <a:t>‹N°›</a:t>
            </a:fld>
            <a:endParaRPr lang="fr-FR"/>
          </a:p>
        </p:txBody>
      </p:sp>
    </p:spTree>
    <p:extLst>
      <p:ext uri="{BB962C8B-B14F-4D97-AF65-F5344CB8AC3E}">
        <p14:creationId xmlns:p14="http://schemas.microsoft.com/office/powerpoint/2010/main" val="296569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1848" y="2152484"/>
            <a:ext cx="11648303" cy="1498082"/>
          </a:xfrm>
        </p:spPr>
        <p:txBody>
          <a:bodyPr>
            <a:noAutofit/>
          </a:bodyPr>
          <a:lstStyle/>
          <a:p>
            <a:pPr>
              <a:lnSpc>
                <a:spcPct val="100000"/>
              </a:lnSpc>
              <a:spcBef>
                <a:spcPts val="600"/>
              </a:spcBef>
              <a:spcAft>
                <a:spcPts val="1200"/>
              </a:spcAft>
            </a:pPr>
            <a: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t>Associate factors to COVID-19 magnitude in developing countries: </a:t>
            </a:r>
            <a:b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br>
            <a: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t>Is there an African Specificity?</a:t>
            </a:r>
          </a:p>
        </p:txBody>
      </p:sp>
      <p:sp>
        <p:nvSpPr>
          <p:cNvPr id="9" name="Sous-titre 2"/>
          <p:cNvSpPr txBox="1">
            <a:spLocks/>
          </p:cNvSpPr>
          <p:nvPr/>
        </p:nvSpPr>
        <p:spPr>
          <a:xfrm>
            <a:off x="1474763" y="4874583"/>
            <a:ext cx="9223717" cy="186384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dirty="0">
                <a:latin typeface="Arial" panose="020B0604020202020204" pitchFamily="34" charset="0"/>
                <a:ea typeface="Verdana" panose="020B0604030504040204" pitchFamily="34" charset="0"/>
                <a:cs typeface="Arial" panose="020B0604020202020204" pitchFamily="34" charset="0"/>
              </a:rPr>
              <a:t>Jean-François KOBIANE</a:t>
            </a:r>
            <a:r>
              <a:rPr lang="fr-FR" sz="2800" baseline="30000" dirty="0">
                <a:latin typeface="Arial" panose="020B0604020202020204" pitchFamily="34" charset="0"/>
                <a:ea typeface="Verdana" panose="020B0604030504040204" pitchFamily="34" charset="0"/>
                <a:cs typeface="Arial" panose="020B0604020202020204" pitchFamily="34" charset="0"/>
              </a:rPr>
              <a:t>(*)</a:t>
            </a:r>
            <a:r>
              <a:rPr lang="fr-FR" sz="2800" dirty="0">
                <a:latin typeface="Arial" panose="020B0604020202020204" pitchFamily="34" charset="0"/>
                <a:ea typeface="Verdana" panose="020B0604030504040204" pitchFamily="34" charset="0"/>
                <a:cs typeface="Arial" panose="020B0604020202020204" pitchFamily="34" charset="0"/>
              </a:rPr>
              <a:t> &amp; </a:t>
            </a:r>
            <a:r>
              <a:rPr lang="fr-FR" sz="2800" dirty="0" err="1">
                <a:latin typeface="Arial" panose="020B0604020202020204" pitchFamily="34" charset="0"/>
                <a:ea typeface="Verdana" panose="020B0604030504040204" pitchFamily="34" charset="0"/>
                <a:cs typeface="Arial" panose="020B0604020202020204" pitchFamily="34" charset="0"/>
              </a:rPr>
              <a:t>Sibi</a:t>
            </a:r>
            <a:r>
              <a:rPr lang="fr-FR" sz="2800" dirty="0">
                <a:latin typeface="Arial" panose="020B0604020202020204" pitchFamily="34" charset="0"/>
                <a:ea typeface="Verdana" panose="020B0604030504040204" pitchFamily="34" charset="0"/>
                <a:cs typeface="Arial" panose="020B0604020202020204" pitchFamily="34" charset="0"/>
              </a:rPr>
              <a:t> GUISSOU</a:t>
            </a:r>
            <a:r>
              <a:rPr lang="fr-FR" sz="2400" baseline="30000" dirty="0">
                <a:latin typeface="Arial" panose="020B0604020202020204" pitchFamily="34" charset="0"/>
                <a:ea typeface="Verdana" panose="020B0604030504040204" pitchFamily="34" charset="0"/>
                <a:cs typeface="Arial" panose="020B0604020202020204" pitchFamily="34" charset="0"/>
              </a:rPr>
              <a:t>(**)</a:t>
            </a:r>
            <a:endParaRPr lang="fr-FR" baseline="30000" dirty="0">
              <a:latin typeface="Arial" panose="020B0604020202020204" pitchFamily="34" charset="0"/>
              <a:ea typeface="Verdana" panose="020B0604030504040204" pitchFamily="34" charset="0"/>
              <a:cs typeface="Arial" panose="020B0604020202020204" pitchFamily="34" charset="0"/>
            </a:endParaRPr>
          </a:p>
          <a:p>
            <a:r>
              <a:rPr lang="fr-FR" sz="2000" baseline="30000" dirty="0">
                <a:latin typeface="Arial" panose="020B0604020202020204" pitchFamily="34" charset="0"/>
                <a:ea typeface="Verdana" panose="020B0604030504040204" pitchFamily="34" charset="0"/>
                <a:cs typeface="Arial" panose="020B0604020202020204" pitchFamily="34" charset="0"/>
              </a:rPr>
              <a:t>(*)  </a:t>
            </a:r>
            <a:r>
              <a:rPr lang="fr-FR" sz="2000" dirty="0">
                <a:latin typeface="Arial" panose="020B0604020202020204" pitchFamily="34" charset="0"/>
                <a:ea typeface="Verdana" panose="020B0604030504040204" pitchFamily="34" charset="0"/>
                <a:cs typeface="Arial" panose="020B0604020202020204" pitchFamily="34" charset="0"/>
              </a:rPr>
              <a:t>: </a:t>
            </a:r>
            <a:r>
              <a:rPr lang="fr-FR" sz="1800" dirty="0">
                <a:latin typeface="Arial" panose="020B0604020202020204" pitchFamily="34" charset="0"/>
                <a:ea typeface="Verdana" panose="020B0604030504040204" pitchFamily="34" charset="0"/>
                <a:cs typeface="Arial" panose="020B0604020202020204" pitchFamily="34" charset="0"/>
              </a:rPr>
              <a:t>Institut Supérieur des Sciences de la Population (ISSP)</a:t>
            </a:r>
          </a:p>
          <a:p>
            <a:r>
              <a:rPr lang="fr-FR" sz="1800" dirty="0">
                <a:latin typeface="Arial" panose="020B0604020202020204" pitchFamily="34" charset="0"/>
                <a:ea typeface="Verdana" panose="020B0604030504040204" pitchFamily="34" charset="0"/>
                <a:cs typeface="Arial" panose="020B0604020202020204" pitchFamily="34" charset="0"/>
              </a:rPr>
              <a:t>Université Joseph KI-ZERBO, Ouagadougou, Burkina Faso</a:t>
            </a:r>
          </a:p>
          <a:p>
            <a:r>
              <a:rPr lang="fr-FR" sz="1800" baseline="30000" dirty="0">
                <a:latin typeface="Arial" panose="020B0604020202020204" pitchFamily="34" charset="0"/>
                <a:ea typeface="Verdana" panose="020B0604030504040204" pitchFamily="34" charset="0"/>
                <a:cs typeface="Arial" panose="020B0604020202020204" pitchFamily="34" charset="0"/>
              </a:rPr>
              <a:t>(**) </a:t>
            </a:r>
            <a:r>
              <a:rPr lang="fr-FR" sz="1800" dirty="0">
                <a:latin typeface="Arial" panose="020B0604020202020204" pitchFamily="34" charset="0"/>
                <a:ea typeface="Verdana" panose="020B0604030504040204" pitchFamily="34" charset="0"/>
                <a:cs typeface="Arial" panose="020B0604020202020204" pitchFamily="34" charset="0"/>
              </a:rPr>
              <a:t>: Institut National de la Statistique et de la Démographie (INSD)</a:t>
            </a:r>
          </a:p>
          <a:p>
            <a:r>
              <a:rPr lang="fr-FR" sz="1800" dirty="0" err="1">
                <a:latin typeface="Arial" panose="020B0604020202020204" pitchFamily="34" charset="0"/>
                <a:ea typeface="Verdana" panose="020B0604030504040204" pitchFamily="34" charset="0"/>
                <a:cs typeface="Arial" panose="020B0604020202020204" pitchFamily="34" charset="0"/>
              </a:rPr>
              <a:t>Ph.D</a:t>
            </a:r>
            <a:r>
              <a:rPr lang="fr-FR" sz="1800" dirty="0">
                <a:latin typeface="Arial" panose="020B0604020202020204" pitchFamily="34" charset="0"/>
                <a:ea typeface="Verdana" panose="020B0604030504040204" pitchFamily="34" charset="0"/>
                <a:cs typeface="Arial" panose="020B0604020202020204" pitchFamily="34" charset="0"/>
              </a:rPr>
              <a:t>. </a:t>
            </a:r>
            <a:r>
              <a:rPr lang="fr-FR" sz="1800" dirty="0" err="1">
                <a:latin typeface="Arial" panose="020B0604020202020204" pitchFamily="34" charset="0"/>
                <a:ea typeface="Verdana" panose="020B0604030504040204" pitchFamily="34" charset="0"/>
                <a:cs typeface="Arial" panose="020B0604020202020204" pitchFamily="34" charset="0"/>
              </a:rPr>
              <a:t>Student</a:t>
            </a:r>
            <a:r>
              <a:rPr lang="fr-FR" sz="1800" dirty="0">
                <a:latin typeface="Arial" panose="020B0604020202020204" pitchFamily="34" charset="0"/>
                <a:ea typeface="Verdana" panose="020B0604030504040204" pitchFamily="34" charset="0"/>
                <a:cs typeface="Arial" panose="020B0604020202020204" pitchFamily="34" charset="0"/>
              </a:rPr>
              <a:t>, ISSP, Ouagadougou, Burkina Faso</a:t>
            </a:r>
          </a:p>
          <a:p>
            <a:endParaRPr lang="fr-FR" sz="2000" dirty="0">
              <a:latin typeface="Arial" panose="020B0604020202020204" pitchFamily="34" charset="0"/>
              <a:ea typeface="Verdana" panose="020B060403050404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498E884F-306C-4A99-A9E4-78779F6A1C2D}"/>
              </a:ext>
            </a:extLst>
          </p:cNvPr>
          <p:cNvSpPr txBox="1">
            <a:spLocks/>
          </p:cNvSpPr>
          <p:nvPr/>
        </p:nvSpPr>
        <p:spPr>
          <a:xfrm>
            <a:off x="780757" y="260252"/>
            <a:ext cx="10592972" cy="9566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Arial" panose="020B0604020202020204" pitchFamily="34" charset="0"/>
                <a:ea typeface="Verdana" panose="020B0604030504040204" pitchFamily="34" charset="0"/>
                <a:cs typeface="Arial" panose="020B0604020202020204" pitchFamily="34" charset="0"/>
              </a:rPr>
              <a:t>Population of Association of America Annual Meeting</a:t>
            </a:r>
          </a:p>
          <a:p>
            <a:r>
              <a:rPr lang="en-US" dirty="0">
                <a:latin typeface="Arial" panose="020B0604020202020204" pitchFamily="34" charset="0"/>
                <a:ea typeface="Verdana" panose="020B0604030504040204" pitchFamily="34" charset="0"/>
                <a:cs typeface="Arial" panose="020B0604020202020204" pitchFamily="34" charset="0"/>
              </a:rPr>
              <a:t>5-7 May, 2021</a:t>
            </a:r>
            <a:endParaRPr lang="fr-FR" dirty="0"/>
          </a:p>
        </p:txBody>
      </p:sp>
    </p:spTree>
    <p:extLst>
      <p:ext uri="{BB962C8B-B14F-4D97-AF65-F5344CB8AC3E}">
        <p14:creationId xmlns:p14="http://schemas.microsoft.com/office/powerpoint/2010/main" val="408677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8" y="179547"/>
            <a:ext cx="11548862" cy="6172015"/>
          </a:xfrm>
        </p:spPr>
        <p:txBody>
          <a:bodyPr>
            <a:normAutofit/>
          </a:bodyPr>
          <a:lstStyle/>
          <a:p>
            <a:pPr marL="0" indent="0" algn="just">
              <a:buNone/>
            </a:pPr>
            <a:r>
              <a:rPr lang="en-US" sz="4400" dirty="0"/>
              <a:t>• Tow main grouping of countries: </a:t>
            </a:r>
            <a:r>
              <a:rPr lang="en-US" sz="4400" i="1" dirty="0"/>
              <a:t>African countries</a:t>
            </a:r>
            <a:r>
              <a:rPr lang="en-US" sz="4400" dirty="0"/>
              <a:t> versus </a:t>
            </a:r>
            <a:r>
              <a:rPr lang="en-US" sz="4400" i="1" dirty="0"/>
              <a:t>Asia &amp; Latin America countries</a:t>
            </a:r>
            <a:r>
              <a:rPr lang="en-US" sz="4400" dirty="0"/>
              <a:t>:</a:t>
            </a:r>
          </a:p>
          <a:p>
            <a:pPr marL="0" indent="0" algn="just">
              <a:buNone/>
            </a:pPr>
            <a:endParaRPr lang="en-US" sz="4400" dirty="0"/>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a:extLst>
              <a:ext uri="{FF2B5EF4-FFF2-40B4-BE49-F238E27FC236}">
                <a16:creationId xmlns:a16="http://schemas.microsoft.com/office/drawing/2014/main" id="{AA0D4355-6C1A-46CA-BD2D-16E1FDD17FA9}"/>
              </a:ext>
            </a:extLst>
          </p:cNvPr>
          <p:cNvPicPr>
            <a:picLocks noChangeAspect="1"/>
          </p:cNvPicPr>
          <p:nvPr/>
        </p:nvPicPr>
        <p:blipFill>
          <a:blip r:embed="rId3"/>
          <a:stretch>
            <a:fillRect/>
          </a:stretch>
        </p:blipFill>
        <p:spPr>
          <a:xfrm>
            <a:off x="240074" y="1825576"/>
            <a:ext cx="7015772" cy="4209464"/>
          </a:xfrm>
          <a:prstGeom prst="rect">
            <a:avLst/>
          </a:prstGeom>
        </p:spPr>
      </p:pic>
      <p:sp>
        <p:nvSpPr>
          <p:cNvPr id="6" name="Titre 1">
            <a:extLst>
              <a:ext uri="{FF2B5EF4-FFF2-40B4-BE49-F238E27FC236}">
                <a16:creationId xmlns:a16="http://schemas.microsoft.com/office/drawing/2014/main" id="{55E33F1F-7F16-460E-A1C7-9C178E64D3E1}"/>
              </a:ext>
            </a:extLst>
          </p:cNvPr>
          <p:cNvSpPr txBox="1">
            <a:spLocks/>
          </p:cNvSpPr>
          <p:nvPr/>
        </p:nvSpPr>
        <p:spPr>
          <a:xfrm>
            <a:off x="6193410" y="1638887"/>
            <a:ext cx="5677021" cy="1385667"/>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6400" b="1" dirty="0"/>
              <a:t>African countries form a compact group in the upper left quadrant of the factorial plane (e.g.: Somalia, Uganda, Tanzania, Burkina Faso, etc.).</a:t>
            </a:r>
            <a:endParaRPr lang="fr-FR" sz="6400" b="1" dirty="0"/>
          </a:p>
        </p:txBody>
      </p:sp>
      <p:cxnSp>
        <p:nvCxnSpPr>
          <p:cNvPr id="8" name="Connecteur droit avec flèche 7">
            <a:extLst>
              <a:ext uri="{FF2B5EF4-FFF2-40B4-BE49-F238E27FC236}">
                <a16:creationId xmlns:a16="http://schemas.microsoft.com/office/drawing/2014/main" id="{3BA82886-0FAC-4C40-B5CC-F439F6733B11}"/>
              </a:ext>
            </a:extLst>
          </p:cNvPr>
          <p:cNvCxnSpPr/>
          <p:nvPr/>
        </p:nvCxnSpPr>
        <p:spPr>
          <a:xfrm flipH="1">
            <a:off x="3144129" y="2433711"/>
            <a:ext cx="3108960" cy="17584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itre 1">
            <a:extLst>
              <a:ext uri="{FF2B5EF4-FFF2-40B4-BE49-F238E27FC236}">
                <a16:creationId xmlns:a16="http://schemas.microsoft.com/office/drawing/2014/main" id="{DFE12AB5-9266-40E5-ACC0-9FC805BC75F1}"/>
              </a:ext>
            </a:extLst>
          </p:cNvPr>
          <p:cNvSpPr txBox="1">
            <a:spLocks/>
          </p:cNvSpPr>
          <p:nvPr/>
        </p:nvSpPr>
        <p:spPr>
          <a:xfrm>
            <a:off x="6193409" y="3429000"/>
            <a:ext cx="5677021" cy="17584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600" b="1" dirty="0"/>
              <a:t>Opposed to a group composed of countries located in Asia (Lebanon, Maldives, Mongolia…) and countries in Latin America and the Caribbean (e.g.: Nicaragua, Bolivia, Cuba…).</a:t>
            </a:r>
            <a:endParaRPr lang="fr-FR" sz="2600" b="1" dirty="0"/>
          </a:p>
        </p:txBody>
      </p:sp>
      <p:cxnSp>
        <p:nvCxnSpPr>
          <p:cNvPr id="11" name="Connecteur droit avec flèche 10">
            <a:extLst>
              <a:ext uri="{FF2B5EF4-FFF2-40B4-BE49-F238E27FC236}">
                <a16:creationId xmlns:a16="http://schemas.microsoft.com/office/drawing/2014/main" id="{B386FFA5-351E-4EDA-AEBC-95343A4F4865}"/>
              </a:ext>
            </a:extLst>
          </p:cNvPr>
          <p:cNvCxnSpPr>
            <a:cxnSpLocks/>
          </p:cNvCxnSpPr>
          <p:nvPr/>
        </p:nvCxnSpPr>
        <p:spPr>
          <a:xfrm flipH="1">
            <a:off x="4076701" y="4130040"/>
            <a:ext cx="2019299" cy="701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55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8" y="179547"/>
            <a:ext cx="11298345" cy="6172015"/>
          </a:xfrm>
        </p:spPr>
        <p:txBody>
          <a:bodyPr>
            <a:normAutofit/>
          </a:bodyPr>
          <a:lstStyle/>
          <a:p>
            <a:pPr marL="0" indent="0" algn="just">
              <a:buNone/>
            </a:pPr>
            <a:r>
              <a:rPr lang="en-US" sz="4400" dirty="0"/>
              <a:t>• </a:t>
            </a:r>
            <a:r>
              <a:rPr lang="en-US" sz="4000" dirty="0"/>
              <a:t>An association between the magnitude of Covid-19 and countries classification</a:t>
            </a:r>
            <a:r>
              <a:rPr lang="en-US" sz="4400" dirty="0"/>
              <a:t>:</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a:extLst>
              <a:ext uri="{FF2B5EF4-FFF2-40B4-BE49-F238E27FC236}">
                <a16:creationId xmlns:a16="http://schemas.microsoft.com/office/drawing/2014/main" id="{4C78987B-7C61-4CEB-A1F3-5CECC2CB2880}"/>
              </a:ext>
            </a:extLst>
          </p:cNvPr>
          <p:cNvPicPr>
            <a:picLocks noChangeAspect="1"/>
          </p:cNvPicPr>
          <p:nvPr/>
        </p:nvPicPr>
        <p:blipFill>
          <a:blip r:embed="rId3"/>
          <a:stretch>
            <a:fillRect/>
          </a:stretch>
        </p:blipFill>
        <p:spPr>
          <a:xfrm>
            <a:off x="1458178" y="1446149"/>
            <a:ext cx="8783102" cy="4858955"/>
          </a:xfrm>
          <a:prstGeom prst="rect">
            <a:avLst/>
          </a:prstGeom>
        </p:spPr>
      </p:pic>
    </p:spTree>
    <p:extLst>
      <p:ext uri="{BB962C8B-B14F-4D97-AF65-F5344CB8AC3E}">
        <p14:creationId xmlns:p14="http://schemas.microsoft.com/office/powerpoint/2010/main" val="405763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8" y="179547"/>
            <a:ext cx="11298345" cy="6172015"/>
          </a:xfrm>
        </p:spPr>
        <p:txBody>
          <a:bodyPr>
            <a:normAutofit fontScale="62500" lnSpcReduction="20000"/>
          </a:bodyPr>
          <a:lstStyle/>
          <a:p>
            <a:pPr marL="0" indent="0" algn="just">
              <a:buNone/>
            </a:pPr>
            <a:r>
              <a:rPr lang="en-US" sz="4400" dirty="0"/>
              <a:t>• The first class (47 countries): </a:t>
            </a:r>
            <a:r>
              <a:rPr lang="en-US" sz="4400" i="1" dirty="0"/>
              <a:t>Number of Covid-19 deaths is in average 5 times lower than that observed in overall</a:t>
            </a:r>
            <a:r>
              <a:rPr lang="en-US" sz="4400" dirty="0"/>
              <a:t>:</a:t>
            </a:r>
          </a:p>
          <a:p>
            <a:pPr marL="0" indent="0" algn="just">
              <a:buNone/>
            </a:pPr>
            <a:endParaRPr lang="en-US" sz="4400" dirty="0"/>
          </a:p>
          <a:p>
            <a:pPr lvl="1" algn="just">
              <a:buFont typeface="Wingdings" panose="05000000000000000000" pitchFamily="2" charset="2"/>
              <a:buChar char="ü"/>
            </a:pPr>
            <a:r>
              <a:rPr lang="en-US" sz="4000" dirty="0"/>
              <a:t>This class is mainly composed of African countries (42 out of 47).</a:t>
            </a:r>
          </a:p>
          <a:p>
            <a:pPr lvl="1" algn="just">
              <a:buFont typeface="Wingdings" panose="05000000000000000000" pitchFamily="2" charset="2"/>
              <a:buChar char="ü"/>
            </a:pPr>
            <a:r>
              <a:rPr lang="en-US" sz="4000" dirty="0"/>
              <a:t>Mainly characterized by a high demographic dependency ratio, a large share of vulnerable jobs, rapid urban growth and a high incidence of malaria.</a:t>
            </a:r>
          </a:p>
          <a:p>
            <a:pPr lvl="1" algn="just">
              <a:buFont typeface="Wingdings" panose="05000000000000000000" pitchFamily="2" charset="2"/>
              <a:buChar char="ü"/>
            </a:pPr>
            <a:r>
              <a:rPr lang="en-US" sz="4000" dirty="0"/>
              <a:t>Life expectancy at birth is lower than the average of the 104 countries.</a:t>
            </a:r>
          </a:p>
          <a:p>
            <a:pPr lvl="1" algn="just">
              <a:buFont typeface="Wingdings" panose="05000000000000000000" pitchFamily="2" charset="2"/>
              <a:buChar char="ü"/>
            </a:pPr>
            <a:r>
              <a:rPr lang="en-US" sz="4000" dirty="0"/>
              <a:t>These countries are also poor in terms of their GDP per capita, which remains below the overall average, and their poor access to electricity..</a:t>
            </a:r>
          </a:p>
          <a:p>
            <a:pPr marL="457200" lvl="1" indent="0" algn="just">
              <a:buNone/>
            </a:pPr>
            <a:endParaRPr lang="en-US" sz="4000" dirty="0"/>
          </a:p>
          <a:p>
            <a:pPr marL="0" indent="0" algn="just">
              <a:buNone/>
            </a:pPr>
            <a:r>
              <a:rPr lang="en-US" sz="4500" dirty="0"/>
              <a:t>• The second class (53): </a:t>
            </a:r>
            <a:r>
              <a:rPr lang="en-US" sz="4500" i="1" dirty="0"/>
              <a:t>Cases of Covid-19 higher than the average observed in overall</a:t>
            </a:r>
            <a:r>
              <a:rPr lang="en-US" sz="4500" dirty="0"/>
              <a:t>.</a:t>
            </a:r>
          </a:p>
          <a:p>
            <a:pPr marL="457200" lvl="1" indent="0" algn="just">
              <a:buNone/>
            </a:pPr>
            <a:endParaRPr lang="en-US" sz="4000" dirty="0"/>
          </a:p>
          <a:p>
            <a:pPr lvl="1" algn="just">
              <a:buFont typeface="Wingdings" panose="05000000000000000000" pitchFamily="2" charset="2"/>
              <a:buChar char="ü"/>
            </a:pPr>
            <a:r>
              <a:rPr lang="en-US" sz="4000" dirty="0"/>
              <a:t>This class is mainly composed of countries of Latin </a:t>
            </a:r>
            <a:r>
              <a:rPr lang="en-US" sz="4000"/>
              <a:t>America (22) and Asia (21).</a:t>
            </a:r>
            <a:endParaRPr lang="en-US" sz="4000" dirty="0"/>
          </a:p>
          <a:p>
            <a:pPr lvl="1" algn="just">
              <a:buFont typeface="Wingdings" panose="05000000000000000000" pitchFamily="2" charset="2"/>
              <a:buChar char="ü"/>
            </a:pPr>
            <a:r>
              <a:rPr lang="en-US" sz="4000" dirty="0"/>
              <a:t>Unlike the first group, countries in this class are richer, have a higher life expectancy at birth and have greater access to basic social services such as electricity.</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49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8" y="179547"/>
            <a:ext cx="11298345" cy="6172015"/>
          </a:xfrm>
        </p:spPr>
        <p:txBody>
          <a:bodyPr>
            <a:normAutofit/>
          </a:bodyPr>
          <a:lstStyle/>
          <a:p>
            <a:pPr marL="0" indent="0" algn="just">
              <a:buNone/>
            </a:pPr>
            <a:r>
              <a:rPr lang="en-US" sz="4400" dirty="0"/>
              <a:t>• </a:t>
            </a:r>
            <a:r>
              <a:rPr lang="en-US" dirty="0"/>
              <a:t>The third class (4): </a:t>
            </a:r>
            <a:r>
              <a:rPr lang="en-US" i="1" dirty="0"/>
              <a:t>Deaths related to Covid-19 are almost 4 times higher than the overall average</a:t>
            </a:r>
            <a:r>
              <a:rPr lang="en-US" dirty="0"/>
              <a:t>.</a:t>
            </a:r>
          </a:p>
          <a:p>
            <a:pPr lvl="1" algn="just">
              <a:buFont typeface="Wingdings" panose="05000000000000000000" pitchFamily="2" charset="2"/>
              <a:buChar char="ü"/>
            </a:pPr>
            <a:r>
              <a:rPr lang="en-US" sz="2500" dirty="0"/>
              <a:t>This class is composed of extreme situations of countries (China, India, Brazil and Mexico).</a:t>
            </a:r>
          </a:p>
          <a:p>
            <a:pPr lvl="1" algn="just">
              <a:buFont typeface="Wingdings" panose="05000000000000000000" pitchFamily="2" charset="2"/>
              <a:buChar char="ü"/>
            </a:pPr>
            <a:r>
              <a:rPr lang="en-US" sz="2500" dirty="0"/>
              <a:t> Characteristic variables of this class are temperature, precipitation and air quality.</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7405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6400" b="1" dirty="0"/>
              <a:t>Conclusion</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98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608" y="186581"/>
            <a:ext cx="11844997" cy="6023719"/>
          </a:xfrm>
        </p:spPr>
        <p:txBody>
          <a:bodyPr>
            <a:normAutofit/>
          </a:bodyPr>
          <a:lstStyle/>
          <a:p>
            <a:pPr marL="0" indent="0" algn="just">
              <a:buNone/>
            </a:pPr>
            <a:endParaRPr lang="en-US" sz="3200" dirty="0"/>
          </a:p>
          <a:p>
            <a:pPr marL="0" indent="0" algn="just">
              <a:buNone/>
            </a:pPr>
            <a:r>
              <a:rPr lang="en-US" sz="3200" dirty="0"/>
              <a:t>• Preliminary findings show that there is clear distinction between countries regarding their Covid-19 profile and their demographic, social, economic and environmental characteristics, and African countries seem to be specific in that regards.</a:t>
            </a:r>
          </a:p>
          <a:p>
            <a:pPr marL="0" indent="0" algn="just">
              <a:buNone/>
            </a:pPr>
            <a:endParaRPr lang="en-US" sz="3200" dirty="0"/>
          </a:p>
          <a:p>
            <a:pPr marL="0" indent="0" algn="just">
              <a:buNone/>
            </a:pPr>
            <a:r>
              <a:rPr lang="en-US" sz="3200" dirty="0"/>
              <a:t>• Further analysis is needed to check if the demographic, social, and economic variables explain in some extent the variation of the Civid-19 magnitude between groups and countries.</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95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9720" y="2156459"/>
            <a:ext cx="9509760" cy="1082041"/>
          </a:xfrm>
        </p:spPr>
        <p:txBody>
          <a:bodyPr>
            <a:normAutofit/>
          </a:bodyPr>
          <a:lstStyle/>
          <a:p>
            <a:pPr algn="ctr"/>
            <a:r>
              <a:rPr lang="en-US" altLang="fr-FR" sz="4000" b="1" dirty="0">
                <a:solidFill>
                  <a:srgbClr val="00B0F0"/>
                </a:solidFill>
                <a:latin typeface="Algerian" panose="04020705040A02060702" pitchFamily="82" charset="0"/>
              </a:rPr>
              <a:t>Thank you for YOUR attention!</a:t>
            </a:r>
            <a:endParaRPr lang="en-US" b="1" dirty="0">
              <a:solidFill>
                <a:srgbClr val="00B0F0"/>
              </a:solidFill>
              <a:latin typeface="Algerian" panose="04020705040A02060702" pitchFamily="82" charset="0"/>
            </a:endParaRPr>
          </a:p>
        </p:txBody>
      </p:sp>
      <p:pic>
        <p:nvPicPr>
          <p:cNvPr id="5" name="Picture 20">
            <a:extLst>
              <a:ext uri="{FF2B5EF4-FFF2-40B4-BE49-F238E27FC236}">
                <a16:creationId xmlns:a16="http://schemas.microsoft.com/office/drawing/2014/main" id="{474A2D10-B0F5-4224-A52C-CE7F7A987349}"/>
              </a:ext>
            </a:extLst>
          </p:cNvPr>
          <p:cNvPicPr>
            <a:picLocks noChangeAspect="1" noChangeArrowheads="1"/>
          </p:cNvPicPr>
          <p:nvPr/>
        </p:nvPicPr>
        <p:blipFill>
          <a:blip r:embed="rId2"/>
          <a:srcRect/>
          <a:stretch>
            <a:fillRect/>
          </a:stretch>
        </p:blipFill>
        <p:spPr bwMode="auto">
          <a:xfrm>
            <a:off x="6423131" y="6477000"/>
            <a:ext cx="5753100" cy="381000"/>
          </a:xfrm>
          <a:prstGeom prst="rect">
            <a:avLst/>
          </a:prstGeom>
          <a:noFill/>
          <a:ln w="9525">
            <a:noFill/>
            <a:miter lim="800000"/>
            <a:headEnd/>
            <a:tailEnd/>
          </a:ln>
        </p:spPr>
      </p:pic>
      <p:pic>
        <p:nvPicPr>
          <p:cNvPr id="6" name="Picture 19">
            <a:extLst>
              <a:ext uri="{FF2B5EF4-FFF2-40B4-BE49-F238E27FC236}">
                <a16:creationId xmlns:a16="http://schemas.microsoft.com/office/drawing/2014/main" id="{8A757A86-098E-4914-9E4F-F3E3C7EBE58F}"/>
              </a:ext>
            </a:extLst>
          </p:cNvPr>
          <p:cNvPicPr>
            <a:picLocks noChangeAspect="1" noChangeArrowheads="1"/>
          </p:cNvPicPr>
          <p:nvPr/>
        </p:nvPicPr>
        <p:blipFill>
          <a:blip r:embed="rId2"/>
          <a:srcRect/>
          <a:stretch>
            <a:fillRect/>
          </a:stretch>
        </p:blipFill>
        <p:spPr bwMode="auto">
          <a:xfrm>
            <a:off x="26277" y="6477000"/>
            <a:ext cx="5753100" cy="381000"/>
          </a:xfrm>
          <a:prstGeom prst="rect">
            <a:avLst/>
          </a:prstGeom>
          <a:noFill/>
          <a:ln w="9525">
            <a:noFill/>
            <a:miter lim="800000"/>
            <a:headEnd/>
            <a:tailEnd/>
          </a:ln>
        </p:spPr>
      </p:pic>
      <p:pic>
        <p:nvPicPr>
          <p:cNvPr id="7" name="Picture 19">
            <a:extLst>
              <a:ext uri="{FF2B5EF4-FFF2-40B4-BE49-F238E27FC236}">
                <a16:creationId xmlns:a16="http://schemas.microsoft.com/office/drawing/2014/main" id="{7A71613D-63DD-4983-A830-39D76FBB7BA3}"/>
              </a:ext>
            </a:extLst>
          </p:cNvPr>
          <p:cNvPicPr>
            <a:picLocks noChangeAspect="1" noChangeArrowheads="1"/>
          </p:cNvPicPr>
          <p:nvPr/>
        </p:nvPicPr>
        <p:blipFill rotWithShape="1">
          <a:blip r:embed="rId2"/>
          <a:srcRect t="8951" r="86001"/>
          <a:stretch/>
        </p:blipFill>
        <p:spPr bwMode="auto">
          <a:xfrm>
            <a:off x="5663767" y="6495397"/>
            <a:ext cx="805358" cy="346897"/>
          </a:xfrm>
          <a:prstGeom prst="rect">
            <a:avLst/>
          </a:prstGeom>
          <a:noFill/>
          <a:ln w="9525">
            <a:noFill/>
            <a:miter lim="800000"/>
            <a:headEnd/>
            <a:tailEnd/>
          </a:ln>
        </p:spPr>
      </p:pic>
    </p:spTree>
    <p:extLst>
      <p:ext uri="{BB962C8B-B14F-4D97-AF65-F5344CB8AC3E}">
        <p14:creationId xmlns:p14="http://schemas.microsoft.com/office/powerpoint/2010/main" val="115006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678C3DB-758A-4070-AAAF-3C35C4E67ED3}"/>
              </a:ext>
            </a:extLst>
          </p:cNvPr>
          <p:cNvSpPr>
            <a:spLocks noGrp="1" noChangeArrowheads="1"/>
          </p:cNvSpPr>
          <p:nvPr/>
        </p:nvSpPr>
        <p:spPr bwMode="auto">
          <a:xfrm>
            <a:off x="154745" y="184170"/>
            <a:ext cx="11746524" cy="6038622"/>
          </a:xfrm>
          <a:prstGeom prst="rect">
            <a:avLst/>
          </a:prstGeo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lgn="l"/>
            <a:r>
              <a:rPr lang="en-US" sz="4000" dirty="0"/>
              <a:t>Outline:</a:t>
            </a:r>
          </a:p>
          <a:p>
            <a:pPr algn="l"/>
            <a:endParaRPr lang="en-US" sz="2800" dirty="0"/>
          </a:p>
          <a:p>
            <a:pPr marL="1485900" lvl="2" indent="-571500" algn="l">
              <a:buFont typeface="Arial" panose="020B0604020202020204" pitchFamily="34" charset="0"/>
              <a:buChar char="•"/>
            </a:pPr>
            <a:r>
              <a:rPr lang="en-US" sz="4000" dirty="0"/>
              <a:t>Introduction</a:t>
            </a:r>
          </a:p>
          <a:p>
            <a:pPr marL="1485900" lvl="2" indent="-571500" algn="l">
              <a:buFont typeface="Arial" panose="020B0604020202020204" pitchFamily="34" charset="0"/>
              <a:buChar char="•"/>
            </a:pPr>
            <a:r>
              <a:rPr lang="en-US" sz="4000" dirty="0"/>
              <a:t>Methodology</a:t>
            </a:r>
          </a:p>
          <a:p>
            <a:pPr marL="1485900" lvl="2" indent="-571500" algn="l">
              <a:buFont typeface="Arial" panose="020B0604020202020204" pitchFamily="34" charset="0"/>
              <a:buChar char="•"/>
            </a:pPr>
            <a:r>
              <a:rPr lang="en-US" sz="4000" dirty="0"/>
              <a:t>Preliminary findings</a:t>
            </a:r>
          </a:p>
          <a:p>
            <a:pPr marL="1485900" lvl="2" indent="-571500" algn="l">
              <a:buFont typeface="Arial" panose="020B0604020202020204" pitchFamily="34" charset="0"/>
              <a:buChar char="•"/>
            </a:pPr>
            <a:r>
              <a:rPr lang="en-US" sz="4000" dirty="0"/>
              <a:t>Conclusion</a:t>
            </a:r>
          </a:p>
        </p:txBody>
      </p:sp>
    </p:spTree>
    <p:extLst>
      <p:ext uri="{BB962C8B-B14F-4D97-AF65-F5344CB8AC3E}">
        <p14:creationId xmlns:p14="http://schemas.microsoft.com/office/powerpoint/2010/main" val="348542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6400" b="1" dirty="0"/>
              <a:t>Introduction</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56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6948" y="137160"/>
            <a:ext cx="11880166" cy="6339631"/>
          </a:xfrm>
        </p:spPr>
        <p:txBody>
          <a:bodyPr>
            <a:noAutofit/>
          </a:bodyPr>
          <a:lstStyle/>
          <a:p>
            <a:pPr marL="0" indent="0" algn="just">
              <a:buNone/>
            </a:pPr>
            <a:r>
              <a:rPr lang="en-US" sz="2500" dirty="0"/>
              <a:t>• </a:t>
            </a:r>
            <a:r>
              <a:rPr lang="en-US" sz="2500" dirty="0">
                <a:solidFill>
                  <a:schemeClr val="dk1"/>
                </a:solidFill>
              </a:rPr>
              <a:t>An unprecedented health crisis affecting all aspects of people's lives.</a:t>
            </a:r>
          </a:p>
          <a:p>
            <a:pPr marL="0" indent="0" algn="just">
              <a:buNone/>
            </a:pPr>
            <a:endParaRPr lang="en-US" sz="2500" dirty="0">
              <a:solidFill>
                <a:schemeClr val="dk1"/>
              </a:solidFill>
            </a:endParaRPr>
          </a:p>
          <a:p>
            <a:pPr marL="0" indent="0" algn="just">
              <a:buNone/>
            </a:pPr>
            <a:r>
              <a:rPr lang="en-US" sz="2500" dirty="0"/>
              <a:t>• </a:t>
            </a:r>
            <a:r>
              <a:rPr lang="en-US" sz="2500" dirty="0">
                <a:solidFill>
                  <a:schemeClr val="dk1"/>
                </a:solidFill>
              </a:rPr>
              <a:t>At the contrary of the apocalyptic forecasts for Africa, the continent remains relatively less affected, compared to the rest of the world.</a:t>
            </a:r>
          </a:p>
          <a:p>
            <a:pPr marL="0" indent="0" algn="just">
              <a:buNone/>
            </a:pPr>
            <a:endParaRPr lang="en-US" sz="2500" dirty="0">
              <a:solidFill>
                <a:schemeClr val="dk1"/>
              </a:solidFill>
            </a:endParaRPr>
          </a:p>
          <a:p>
            <a:pPr marL="0" indent="0" algn="just">
              <a:buNone/>
            </a:pPr>
            <a:r>
              <a:rPr lang="en-US" sz="2500" dirty="0">
                <a:solidFill>
                  <a:schemeClr val="dk1"/>
                </a:solidFill>
              </a:rPr>
              <a:t>• A number of hypothesis have been stated to explain the situation of the pandemic on the continent.</a:t>
            </a:r>
          </a:p>
          <a:p>
            <a:pPr marL="0" indent="0" algn="just">
              <a:buNone/>
            </a:pPr>
            <a:endParaRPr lang="en-US" sz="2500" dirty="0">
              <a:solidFill>
                <a:schemeClr val="dk1"/>
              </a:solidFill>
            </a:endParaRPr>
          </a:p>
          <a:p>
            <a:pPr marL="0" indent="0" algn="just">
              <a:buNone/>
            </a:pPr>
            <a:r>
              <a:rPr lang="en-US" sz="2500" dirty="0">
                <a:solidFill>
                  <a:schemeClr val="dk1"/>
                </a:solidFill>
              </a:rPr>
              <a:t>• The age structure of the continent characterized by a huge proportion of youth and a low percentage of older persons, the climate of the continent, and a long history immunization.</a:t>
            </a:r>
          </a:p>
          <a:p>
            <a:pPr marL="0" indent="0" algn="just">
              <a:buNone/>
            </a:pPr>
            <a:endParaRPr lang="en-US" sz="2500" dirty="0">
              <a:solidFill>
                <a:schemeClr val="dk1"/>
              </a:solidFill>
            </a:endParaRPr>
          </a:p>
          <a:p>
            <a:pPr algn="just"/>
            <a:r>
              <a:rPr lang="en-US" sz="2500" dirty="0">
                <a:solidFill>
                  <a:schemeClr val="dk1"/>
                </a:solidFill>
              </a:rPr>
              <a:t>Using diverse data on a good number of developing countries, the objective of the paper is to explore the factors associated with the magnitude of Covid-19, and to see if there is an “African specificity”.</a:t>
            </a:r>
          </a:p>
          <a:p>
            <a:pPr marL="0" indent="0">
              <a:buNone/>
            </a:pPr>
            <a:endParaRPr lang="fr-FR" dirty="0"/>
          </a:p>
        </p:txBody>
      </p:sp>
      <p:pic>
        <p:nvPicPr>
          <p:cNvPr id="1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60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Methodology</a:t>
            </a:r>
            <a:endParaRPr lang="fr-FR" sz="6400" dirty="0"/>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98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917" y="137369"/>
            <a:ext cx="11880166" cy="6339631"/>
          </a:xfrm>
        </p:spPr>
        <p:txBody>
          <a:bodyPr>
            <a:noAutofit/>
          </a:bodyPr>
          <a:lstStyle/>
          <a:p>
            <a:pPr marL="0" indent="0" algn="just">
              <a:buNone/>
            </a:pPr>
            <a:r>
              <a:rPr lang="en-US" dirty="0"/>
              <a:t>The data used can be classified into five groups:</a:t>
            </a:r>
          </a:p>
          <a:p>
            <a:pPr marL="0" indent="0" algn="just">
              <a:buNone/>
            </a:pPr>
            <a:r>
              <a:rPr lang="en-US" dirty="0"/>
              <a:t>• Group 1 (demographic variables): total population, life expectancy at birth, share of older persons (65+), share of the youth (20-34 years), demographic dependency ratio, percent of population in urban areas, and urban growth rate.</a:t>
            </a:r>
          </a:p>
          <a:p>
            <a:pPr marL="0" indent="0" algn="just">
              <a:buNone/>
            </a:pPr>
            <a:endParaRPr lang="en-US" dirty="0"/>
          </a:p>
          <a:p>
            <a:pPr marL="0" indent="0" algn="just">
              <a:buNone/>
            </a:pPr>
            <a:r>
              <a:rPr lang="en-US" dirty="0"/>
              <a:t>• Group 2 (economic variables): GDP per capita, incidence of monetary poverty, Gini index, share of vulnerable jobs.</a:t>
            </a:r>
          </a:p>
          <a:p>
            <a:pPr marL="0" indent="0" algn="just">
              <a:buNone/>
            </a:pPr>
            <a:endParaRPr lang="en-US" dirty="0"/>
          </a:p>
          <a:p>
            <a:pPr marL="0" indent="0" algn="just">
              <a:buNone/>
            </a:pPr>
            <a:r>
              <a:rPr lang="en-US" dirty="0"/>
              <a:t>• Group 3 (variables of access to social services): post-primary completion rate, literacy rate of people aged 15 and over, proportion of people aged 25 and over having reached at least the level of secondary education, use of hygienic toilets, use of a source of drinking water and access to electricity.</a:t>
            </a:r>
          </a:p>
          <a:p>
            <a:pPr marL="0" indent="0" algn="just">
              <a:buNone/>
            </a:pPr>
            <a:endParaRPr lang="en-US" sz="2600" dirty="0">
              <a:solidFill>
                <a:schemeClr val="dk1"/>
              </a:solidFill>
            </a:endParaRPr>
          </a:p>
          <a:p>
            <a:pPr marL="0" indent="0">
              <a:buNone/>
            </a:pPr>
            <a:endParaRPr lang="fr-FR" dirty="0"/>
          </a:p>
        </p:txBody>
      </p:sp>
      <p:pic>
        <p:nvPicPr>
          <p:cNvPr id="1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74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6948" y="0"/>
            <a:ext cx="11880166" cy="6476791"/>
          </a:xfrm>
        </p:spPr>
        <p:txBody>
          <a:bodyPr>
            <a:noAutofit/>
          </a:bodyPr>
          <a:lstStyle/>
          <a:p>
            <a:pPr marL="0" indent="0" algn="just">
              <a:buNone/>
            </a:pPr>
            <a:r>
              <a:rPr lang="en-US" sz="2600" dirty="0"/>
              <a:t>• Group 4 (environmental and climatic variables): air quality (CO2 emissions), temperature and precipitation.</a:t>
            </a:r>
          </a:p>
          <a:p>
            <a:pPr marL="0" indent="0" algn="just">
              <a:buNone/>
            </a:pPr>
            <a:endParaRPr lang="en-US" sz="2600" dirty="0"/>
          </a:p>
          <a:p>
            <a:pPr marL="0" indent="0" algn="just">
              <a:buNone/>
            </a:pPr>
            <a:r>
              <a:rPr lang="en-US" sz="2600" dirty="0"/>
              <a:t>• Group 5 (health-related variables): incidence of malaria and variables of interest for the study: cumulative cases of Covid-19 and deaths from Covid-19 per 100,000 inhabitants.</a:t>
            </a:r>
          </a:p>
          <a:p>
            <a:pPr marL="0" indent="0" algn="just">
              <a:buNone/>
            </a:pPr>
            <a:endParaRPr lang="en-US" sz="2600" dirty="0"/>
          </a:p>
          <a:p>
            <a:pPr marL="0" indent="0" algn="just">
              <a:buNone/>
            </a:pPr>
            <a:r>
              <a:rPr lang="en-US" sz="2600" dirty="0"/>
              <a:t>• 104 countries from Africa, Asia, Latin America and the Caribbean are included in the analysis with 25 quantitative variables. African countries represent 50% while Asia, and Latin America (including the Caribbean) represent 26% and 24% respectively.</a:t>
            </a:r>
          </a:p>
          <a:p>
            <a:pPr marL="0" indent="0" algn="just">
              <a:buNone/>
            </a:pPr>
            <a:endParaRPr lang="en-US" sz="2600" dirty="0"/>
          </a:p>
          <a:p>
            <a:pPr marL="0" indent="0" algn="just">
              <a:buNone/>
            </a:pPr>
            <a:r>
              <a:rPr lang="en-US" sz="2600" dirty="0"/>
              <a:t>• We use two multivariate descriptive analysis methods. Principal Component Analysis (PCA) to reduce the set of variables into a small number of components or factors. Then, following the PCA, we use an Ascending Hierarchical Classification to determine homogeneous groups of countries.</a:t>
            </a:r>
          </a:p>
          <a:p>
            <a:pPr marL="0" indent="0" algn="just">
              <a:buNone/>
            </a:pPr>
            <a:endParaRPr lang="en-US" sz="2600" dirty="0">
              <a:solidFill>
                <a:schemeClr val="dk1"/>
              </a:solidFill>
            </a:endParaRPr>
          </a:p>
          <a:p>
            <a:pPr marL="0" indent="0">
              <a:buNone/>
            </a:pPr>
            <a:endParaRPr lang="fr-FR" dirty="0"/>
          </a:p>
        </p:txBody>
      </p:sp>
      <p:pic>
        <p:nvPicPr>
          <p:cNvPr id="1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3266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941342"/>
            <a:ext cx="10515600" cy="11605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Preliminary findings</a:t>
            </a:r>
            <a:endParaRPr lang="fr-FR" sz="6400" dirty="0"/>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11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8" y="179547"/>
            <a:ext cx="11298345" cy="6172015"/>
          </a:xfrm>
        </p:spPr>
        <p:txBody>
          <a:bodyPr>
            <a:normAutofit fontScale="77500" lnSpcReduction="20000"/>
          </a:bodyPr>
          <a:lstStyle/>
          <a:p>
            <a:pPr marL="0" indent="0" algn="just">
              <a:buNone/>
            </a:pPr>
            <a:r>
              <a:rPr lang="en-US" sz="4400" dirty="0"/>
              <a:t>• Two main components: </a:t>
            </a:r>
            <a:r>
              <a:rPr lang="en-US" sz="4400" i="1" dirty="0"/>
              <a:t>demography</a:t>
            </a:r>
            <a:r>
              <a:rPr lang="en-US" sz="4400" dirty="0"/>
              <a:t> versus </a:t>
            </a:r>
            <a:r>
              <a:rPr lang="en-US" sz="4400" i="1" dirty="0"/>
              <a:t>environment &amp; climate</a:t>
            </a:r>
            <a:r>
              <a:rPr lang="en-US" sz="4400" dirty="0"/>
              <a:t>:</a:t>
            </a:r>
          </a:p>
          <a:p>
            <a:pPr marL="0" indent="0" algn="just">
              <a:buNone/>
            </a:pPr>
            <a:endParaRPr lang="en-US" sz="4400" dirty="0"/>
          </a:p>
          <a:p>
            <a:pPr lvl="1" algn="just">
              <a:buFont typeface="Wingdings" panose="05000000000000000000" pitchFamily="2" charset="2"/>
              <a:buChar char="ü"/>
            </a:pPr>
            <a:r>
              <a:rPr lang="en-US" sz="4000" dirty="0"/>
              <a:t>The eigenvalue distribution from the PCA reveals that the two first components account for 31 % (first component) and 18 % (second component) of the variance of the data.</a:t>
            </a:r>
          </a:p>
          <a:p>
            <a:pPr marL="457200" lvl="1" indent="0" algn="just">
              <a:buNone/>
            </a:pPr>
            <a:endParaRPr lang="en-US" sz="4000" dirty="0"/>
          </a:p>
          <a:p>
            <a:pPr lvl="1" algn="just">
              <a:buFont typeface="Wingdings" panose="05000000000000000000" pitchFamily="2" charset="2"/>
              <a:buChar char="ü"/>
            </a:pPr>
            <a:r>
              <a:rPr lang="en-US" sz="4000" dirty="0"/>
              <a:t>Nine (9) variables have the greatest contributions to the first dimension (horizontal axis): share of older persons, life expectancy at birth, demographic dependency ratio, GDP per capita, share of vulnerable jobs, urban growth, urbanization rate and incidence of malaria. This is the </a:t>
            </a:r>
            <a:r>
              <a:rPr lang="en-US" sz="4000" i="1" dirty="0"/>
              <a:t>demographic</a:t>
            </a:r>
            <a:r>
              <a:rPr lang="en-US" sz="4000" dirty="0"/>
              <a:t> axis</a:t>
            </a:r>
          </a:p>
          <a:p>
            <a:pPr marL="457200" lvl="1" indent="0" algn="just">
              <a:buNone/>
            </a:pPr>
            <a:endParaRPr lang="en-US" sz="4000" dirty="0"/>
          </a:p>
          <a:p>
            <a:pPr lvl="1" algn="just">
              <a:buFont typeface="Wingdings" panose="05000000000000000000" pitchFamily="2" charset="2"/>
              <a:buChar char="ü"/>
            </a:pPr>
            <a:r>
              <a:rPr lang="en-US" sz="4000" dirty="0"/>
              <a:t>The most contributing variables to the second dimension are: total population, CO2 emission, average temperatures. This is therefore the </a:t>
            </a:r>
            <a:r>
              <a:rPr lang="en-US" sz="4000" i="1" dirty="0"/>
              <a:t>environment &amp; climate</a:t>
            </a:r>
            <a:r>
              <a:rPr lang="en-US" sz="4000" dirty="0"/>
              <a:t> axis.</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8541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1027</Words>
  <Application>Microsoft Office PowerPoint</Application>
  <PresentationFormat>Grand écran</PresentationFormat>
  <Paragraphs>70</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Algerian</vt:lpstr>
      <vt:lpstr>Arial</vt:lpstr>
      <vt:lpstr>Calibri</vt:lpstr>
      <vt:lpstr>Calibri Light</vt:lpstr>
      <vt:lpstr>Verdana</vt:lpstr>
      <vt:lpstr>Wingdings</vt:lpstr>
      <vt:lpstr>Thème Office</vt:lpstr>
      <vt:lpstr>Associate factors to COVID-19 magnitude in developing countries:  Is there an African Specificity?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Bilampoa GNOUMOU</dc:creator>
  <cp:lastModifiedBy>Jean-François KOBIANE</cp:lastModifiedBy>
  <cp:revision>114</cp:revision>
  <dcterms:created xsi:type="dcterms:W3CDTF">2019-02-27T16:07:59Z</dcterms:created>
  <dcterms:modified xsi:type="dcterms:W3CDTF">2021-05-06T14:02:55Z</dcterms:modified>
</cp:coreProperties>
</file>